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1"/>
  </p:notesMasterIdLst>
  <p:handoutMasterIdLst>
    <p:handoutMasterId r:id="rId52"/>
  </p:handoutMasterIdLst>
  <p:sldIdLst>
    <p:sldId id="297" r:id="rId3"/>
    <p:sldId id="298" r:id="rId4"/>
    <p:sldId id="299" r:id="rId5"/>
    <p:sldId id="300" r:id="rId6"/>
    <p:sldId id="301" r:id="rId7"/>
    <p:sldId id="302" r:id="rId8"/>
    <p:sldId id="303" r:id="rId9"/>
    <p:sldId id="304" r:id="rId10"/>
    <p:sldId id="263" r:id="rId11"/>
    <p:sldId id="305" r:id="rId12"/>
    <p:sldId id="306" r:id="rId13"/>
    <p:sldId id="264" r:id="rId14"/>
    <p:sldId id="265" r:id="rId15"/>
    <p:sldId id="266" r:id="rId16"/>
    <p:sldId id="267" r:id="rId17"/>
    <p:sldId id="307" r:id="rId18"/>
    <p:sldId id="268" r:id="rId19"/>
    <p:sldId id="269" r:id="rId20"/>
    <p:sldId id="270" r:id="rId21"/>
    <p:sldId id="271" r:id="rId22"/>
    <p:sldId id="272" r:id="rId23"/>
    <p:sldId id="273" r:id="rId24"/>
    <p:sldId id="274" r:id="rId25"/>
    <p:sldId id="275" r:id="rId26"/>
    <p:sldId id="308" r:id="rId27"/>
    <p:sldId id="309"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9" r:id="rId41"/>
    <p:sldId id="291" r:id="rId42"/>
    <p:sldId id="292" r:id="rId43"/>
    <p:sldId id="293" r:id="rId44"/>
    <p:sldId id="310" r:id="rId45"/>
    <p:sldId id="311" r:id="rId46"/>
    <p:sldId id="312" r:id="rId47"/>
    <p:sldId id="313" r:id="rId48"/>
    <p:sldId id="314" r:id="rId49"/>
    <p:sldId id="296" r:id="rId50"/>
  </p:sldIdLst>
  <p:sldSz cx="9144000" cy="6858000" type="screen4x3"/>
  <p:notesSz cx="6669088" cy="9926638"/>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001A"/>
    <a:srgbClr val="4D4D4D"/>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104" y="-72"/>
      </p:cViewPr>
      <p:guideLst>
        <p:guide orient="horz" pos="935"/>
        <p:guide pos="295"/>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3030" y="-108"/>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6B4F04B-7050-4197-9392-3B430D6AEA70}" type="datetimeFigureOut">
              <a:rPr lang="de-DE"/>
              <a:pPr>
                <a:defRPr/>
              </a:pPr>
              <a:t>24.04.2015</a:t>
            </a:fld>
            <a:endParaRPr lang="de-DE"/>
          </a:p>
        </p:txBody>
      </p:sp>
      <p:sp>
        <p:nvSpPr>
          <p:cNvPr id="4" name="Fußzeilenplatzhalt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5" name="Foliennummernplatzhalt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653ABE0-8CE1-4F7B-B192-BC7AA3560B27}" type="slidenum">
              <a:rPr lang="de-DE"/>
              <a:pPr>
                <a:defRPr/>
              </a:pPr>
              <a:t>‹#›</a:t>
            </a:fld>
            <a:endParaRPr lang="de-DE"/>
          </a:p>
        </p:txBody>
      </p:sp>
    </p:spTree>
    <p:extLst>
      <p:ext uri="{BB962C8B-B14F-4D97-AF65-F5344CB8AC3E}">
        <p14:creationId xmlns:p14="http://schemas.microsoft.com/office/powerpoint/2010/main" val="446252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88925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778250" y="0"/>
            <a:ext cx="2889250"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A568E9E-928B-4A14-85BA-CC82A82AB482}" type="datetimeFigureOut">
              <a:rPr lang="de-DE"/>
              <a:pPr>
                <a:defRPr/>
              </a:pPr>
              <a:t>24.04.2015</a:t>
            </a:fld>
            <a:endParaRPr lang="de-DE"/>
          </a:p>
        </p:txBody>
      </p:sp>
      <p:sp>
        <p:nvSpPr>
          <p:cNvPr id="4" name="Folienbildplatzhalt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8B449A8F-A658-4EC1-81D3-17A48F82EB0E}" type="slidenum">
              <a:rPr lang="de-DE"/>
              <a:pPr>
                <a:defRPr/>
              </a:pPr>
              <a:t>‹#›</a:t>
            </a:fld>
            <a:endParaRPr lang="de-DE"/>
          </a:p>
        </p:txBody>
      </p:sp>
    </p:spTree>
    <p:extLst>
      <p:ext uri="{BB962C8B-B14F-4D97-AF65-F5344CB8AC3E}">
        <p14:creationId xmlns:p14="http://schemas.microsoft.com/office/powerpoint/2010/main" val="36662760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Folienbildplatzhalter 1"/>
          <p:cNvSpPr>
            <a:spLocks noGrp="1" noRot="1" noChangeAspect="1"/>
          </p:cNvSpPr>
          <p:nvPr>
            <p:ph type="sldImg"/>
          </p:nvPr>
        </p:nvSpPr>
        <p:spPr bwMode="auto">
          <a:noFill/>
          <a:ln>
            <a:solidFill>
              <a:srgbClr val="000000"/>
            </a:solidFill>
            <a:miter lim="800000"/>
            <a:headEnd/>
            <a:tailEnd/>
          </a:ln>
        </p:spPr>
      </p:sp>
      <p:sp>
        <p:nvSpPr>
          <p:cNvPr id="76802"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sv-SE" smtClean="0"/>
          </a:p>
        </p:txBody>
      </p:sp>
      <p:sp>
        <p:nvSpPr>
          <p:cNvPr id="76803"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478142-BCC0-40FA-834E-700517B81037}" type="slidenum">
              <a:rPr lang="de-DE">
                <a:cs typeface="Arial" charset="0"/>
              </a:rPr>
              <a:pPr fontAlgn="base">
                <a:spcBef>
                  <a:spcPct val="0"/>
                </a:spcBef>
                <a:spcAft>
                  <a:spcPct val="0"/>
                </a:spcAft>
              </a:pPr>
              <a:t>48</a:t>
            </a:fld>
            <a:endParaRPr lang="de-D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22"/>
          <p:cNvSpPr/>
          <p:nvPr userDrawn="1"/>
        </p:nvSpPr>
        <p:spPr>
          <a:xfrm>
            <a:off x="0" y="6453188"/>
            <a:ext cx="9144000"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 name="Rechteck 12"/>
          <p:cNvSpPr/>
          <p:nvPr userDrawn="1"/>
        </p:nvSpPr>
        <p:spPr>
          <a:xfrm>
            <a:off x="0" y="6453188"/>
            <a:ext cx="9144000"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4" name="Rechteck 14"/>
          <p:cNvSpPr/>
          <p:nvPr userDrawn="1"/>
        </p:nvSpPr>
        <p:spPr>
          <a:xfrm>
            <a:off x="0" y="4868863"/>
            <a:ext cx="9144000" cy="2016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pic>
        <p:nvPicPr>
          <p:cNvPr id="5" name="Grafik 15" descr="panthermedia_00451431.jpg"/>
          <p:cNvPicPr>
            <a:picLocks noChangeAspect="1"/>
          </p:cNvPicPr>
          <p:nvPr userDrawn="1"/>
        </p:nvPicPr>
        <p:blipFill>
          <a:blip r:embed="rId2"/>
          <a:srcRect t="3973"/>
          <a:stretch>
            <a:fillRect/>
          </a:stretch>
        </p:blipFill>
        <p:spPr bwMode="auto">
          <a:xfrm>
            <a:off x="530225" y="5084763"/>
            <a:ext cx="2562225" cy="1657350"/>
          </a:xfrm>
          <a:prstGeom prst="rect">
            <a:avLst/>
          </a:prstGeom>
          <a:noFill/>
          <a:ln w="9525">
            <a:noFill/>
            <a:miter lim="800000"/>
            <a:headEnd/>
            <a:tailEnd/>
          </a:ln>
        </p:spPr>
      </p:pic>
      <p:pic>
        <p:nvPicPr>
          <p:cNvPr id="6" name="Grafik 20" descr="Fotolia_2709058_M.jpg"/>
          <p:cNvPicPr>
            <a:picLocks noChangeAspect="1"/>
          </p:cNvPicPr>
          <p:nvPr userDrawn="1"/>
        </p:nvPicPr>
        <p:blipFill>
          <a:blip r:embed="rId3"/>
          <a:srcRect/>
          <a:stretch>
            <a:fillRect/>
          </a:stretch>
        </p:blipFill>
        <p:spPr bwMode="auto">
          <a:xfrm>
            <a:off x="6157913" y="5084763"/>
            <a:ext cx="2446337" cy="1657350"/>
          </a:xfrm>
          <a:prstGeom prst="rect">
            <a:avLst/>
          </a:prstGeom>
          <a:noFill/>
          <a:ln w="9525">
            <a:noFill/>
            <a:miter lim="800000"/>
            <a:headEnd/>
            <a:tailEnd/>
          </a:ln>
        </p:spPr>
      </p:pic>
      <p:pic>
        <p:nvPicPr>
          <p:cNvPr id="7" name="Grafik 25" descr="Fotolia_29564135_L.jpg"/>
          <p:cNvPicPr>
            <a:picLocks noChangeAspect="1"/>
          </p:cNvPicPr>
          <p:nvPr userDrawn="1"/>
        </p:nvPicPr>
        <p:blipFill>
          <a:blip r:embed="rId4"/>
          <a:srcRect r="14122"/>
          <a:stretch>
            <a:fillRect/>
          </a:stretch>
        </p:blipFill>
        <p:spPr bwMode="auto">
          <a:xfrm>
            <a:off x="3411538" y="5084763"/>
            <a:ext cx="2417762" cy="1657350"/>
          </a:xfrm>
          <a:prstGeom prst="rect">
            <a:avLst/>
          </a:prstGeom>
          <a:noFill/>
          <a:ln w="9525">
            <a:noFill/>
            <a:miter lim="800000"/>
            <a:headEnd/>
            <a:tailEnd/>
          </a:ln>
        </p:spPr>
      </p:pic>
      <p:sp>
        <p:nvSpPr>
          <p:cNvPr id="8" name="Rechteck 26"/>
          <p:cNvSpPr/>
          <p:nvPr userDrawn="1"/>
        </p:nvSpPr>
        <p:spPr>
          <a:xfrm>
            <a:off x="0" y="0"/>
            <a:ext cx="9144000" cy="1268413"/>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p>
        </p:txBody>
      </p:sp>
      <p:sp>
        <p:nvSpPr>
          <p:cNvPr id="9" name="Textfeld 30"/>
          <p:cNvSpPr txBox="1"/>
          <p:nvPr userDrawn="1"/>
        </p:nvSpPr>
        <p:spPr>
          <a:xfrm>
            <a:off x="7019925" y="4437063"/>
            <a:ext cx="1865313" cy="369887"/>
          </a:xfrm>
          <a:prstGeom prst="rect">
            <a:avLst/>
          </a:prstGeom>
          <a:noFill/>
        </p:spPr>
        <p:txBody>
          <a:bodyPr wrap="none">
            <a:spAutoFit/>
          </a:bodyPr>
          <a:lstStyle/>
          <a:p>
            <a:pPr fontAlgn="auto">
              <a:spcBef>
                <a:spcPts val="0"/>
              </a:spcBef>
              <a:spcAft>
                <a:spcPts val="0"/>
              </a:spcAft>
              <a:defRPr/>
            </a:pPr>
            <a:fld id="{446F4DA1-CD76-4008-BB76-37A3A59617A2}" type="datetime3">
              <a:rPr lang="en-US">
                <a:solidFill>
                  <a:schemeClr val="tx1">
                    <a:lumMod val="50000"/>
                    <a:lumOff val="50000"/>
                  </a:schemeClr>
                </a:solidFill>
                <a:latin typeface="+mn-lt"/>
                <a:cs typeface="+mn-cs"/>
              </a:rPr>
              <a:pPr fontAlgn="auto">
                <a:spcBef>
                  <a:spcPts val="0"/>
                </a:spcBef>
                <a:spcAft>
                  <a:spcPts val="0"/>
                </a:spcAft>
                <a:defRPr/>
              </a:pPr>
              <a:t>24 April 2015</a:t>
            </a:fld>
            <a:endParaRPr lang="en-US" dirty="0">
              <a:solidFill>
                <a:schemeClr val="tx1">
                  <a:lumMod val="50000"/>
                  <a:lumOff val="50000"/>
                </a:schemeClr>
              </a:solidFill>
              <a:latin typeface="+mn-lt"/>
              <a:cs typeface="+mn-cs"/>
            </a:endParaRPr>
          </a:p>
        </p:txBody>
      </p:sp>
      <p:cxnSp>
        <p:nvCxnSpPr>
          <p:cNvPr id="10" name="Gerade Verbindung 34"/>
          <p:cNvCxnSpPr/>
          <p:nvPr userDrawn="1"/>
        </p:nvCxnSpPr>
        <p:spPr>
          <a:xfrm flipH="1">
            <a:off x="0" y="4868863"/>
            <a:ext cx="9144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1" name="Gerade Verbindung 35"/>
          <p:cNvCxnSpPr/>
          <p:nvPr userDrawn="1"/>
        </p:nvCxnSpPr>
        <p:spPr>
          <a:xfrm flipH="1">
            <a:off x="0" y="1268413"/>
            <a:ext cx="9144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Textfeld 11"/>
          <p:cNvSpPr txBox="1"/>
          <p:nvPr userDrawn="1"/>
        </p:nvSpPr>
        <p:spPr>
          <a:xfrm>
            <a:off x="539750" y="690563"/>
            <a:ext cx="8135938" cy="460375"/>
          </a:xfrm>
          <a:prstGeom prst="rect">
            <a:avLst/>
          </a:prstGeom>
          <a:noFill/>
        </p:spPr>
        <p:txBody>
          <a:bodyPr>
            <a:spAutoFit/>
          </a:bodyPr>
          <a:lstStyle/>
          <a:p>
            <a:pPr fontAlgn="auto">
              <a:spcBef>
                <a:spcPts val="0"/>
              </a:spcBef>
              <a:spcAft>
                <a:spcPts val="0"/>
              </a:spcAft>
              <a:defRPr/>
            </a:pPr>
            <a:r>
              <a:rPr lang="de-DE" sz="2400" b="1" dirty="0" err="1">
                <a:solidFill>
                  <a:schemeClr val="tx1">
                    <a:lumMod val="65000"/>
                    <a:lumOff val="35000"/>
                  </a:schemeClr>
                </a:solidFill>
                <a:latin typeface="+mn-lt"/>
                <a:cs typeface="+mn-cs"/>
              </a:rPr>
              <a:t>SoCom</a:t>
            </a:r>
            <a:r>
              <a:rPr lang="de-DE" sz="2400" dirty="0">
                <a:solidFill>
                  <a:schemeClr val="tx1">
                    <a:lumMod val="65000"/>
                    <a:lumOff val="35000"/>
                  </a:schemeClr>
                </a:solidFill>
                <a:latin typeface="+mn-lt"/>
                <a:cs typeface="+mn-cs"/>
              </a:rPr>
              <a:t> Informationssysteme GmbH</a:t>
            </a:r>
          </a:p>
        </p:txBody>
      </p:sp>
      <p:grpSp>
        <p:nvGrpSpPr>
          <p:cNvPr id="13" name="Gruppieren 39"/>
          <p:cNvGrpSpPr>
            <a:grpSpLocks/>
          </p:cNvGrpSpPr>
          <p:nvPr userDrawn="1"/>
        </p:nvGrpSpPr>
        <p:grpSpPr bwMode="auto">
          <a:xfrm>
            <a:off x="1258888" y="2400300"/>
            <a:ext cx="6211887" cy="1957388"/>
            <a:chOff x="539552" y="2401026"/>
            <a:chExt cx="6210445" cy="1956996"/>
          </a:xfrm>
        </p:grpSpPr>
        <p:sp>
          <p:nvSpPr>
            <p:cNvPr id="14" name="Textfeld 36"/>
            <p:cNvSpPr txBox="1"/>
            <p:nvPr userDrawn="1"/>
          </p:nvSpPr>
          <p:spPr bwMode="auto">
            <a:xfrm>
              <a:off x="539552" y="2401026"/>
              <a:ext cx="1726799" cy="769784"/>
            </a:xfrm>
            <a:prstGeom prst="rect">
              <a:avLst/>
            </a:prstGeom>
            <a:noFill/>
            <a:ln w="9525">
              <a:noFill/>
              <a:miter lim="800000"/>
              <a:headEnd/>
              <a:tailEnd/>
            </a:ln>
          </p:spPr>
          <p:txBody>
            <a:bodyPr wrap="none">
              <a:spAutoFit/>
            </a:bodyPr>
            <a:lstStyle/>
            <a:p>
              <a:pPr marL="177800" indent="-177800" fontAlgn="auto">
                <a:spcBef>
                  <a:spcPct val="20000"/>
                </a:spcBef>
                <a:spcAft>
                  <a:spcPts val="0"/>
                </a:spcAft>
                <a:buClr>
                  <a:srgbClr val="DD001A"/>
                </a:buClr>
                <a:buSzPct val="75000"/>
                <a:buFont typeface="Wingdings" pitchFamily="2" charset="2"/>
                <a:buNone/>
                <a:defRPr/>
              </a:pPr>
              <a:r>
                <a:rPr lang="de-DE" sz="4400" dirty="0">
                  <a:solidFill>
                    <a:srgbClr val="FF0000"/>
                  </a:solidFill>
                  <a:latin typeface="Kabel Ult BT" pitchFamily="34" charset="0"/>
                  <a:cs typeface="+mn-cs"/>
                </a:rPr>
                <a:t>TIKOS</a:t>
              </a:r>
              <a:endParaRPr lang="de-DE" sz="4400" dirty="0">
                <a:solidFill>
                  <a:srgbClr val="DD001A"/>
                </a:solidFill>
                <a:latin typeface="+mn-lt"/>
                <a:cs typeface="+mn-cs"/>
              </a:endParaRPr>
            </a:p>
          </p:txBody>
        </p:sp>
        <p:sp>
          <p:nvSpPr>
            <p:cNvPr id="15" name="Textfeld 37"/>
            <p:cNvSpPr txBox="1"/>
            <p:nvPr userDrawn="1"/>
          </p:nvSpPr>
          <p:spPr bwMode="auto">
            <a:xfrm>
              <a:off x="539552" y="2977174"/>
              <a:ext cx="788804" cy="307913"/>
            </a:xfrm>
            <a:prstGeom prst="rect">
              <a:avLst/>
            </a:prstGeom>
            <a:noFill/>
            <a:ln w="9525">
              <a:noFill/>
              <a:miter lim="800000"/>
              <a:headEnd/>
              <a:tailEnd/>
            </a:ln>
          </p:spPr>
          <p:txBody>
            <a:bodyPr wrap="none">
              <a:spAutoFit/>
            </a:bodyPr>
            <a:lstStyle/>
            <a:p>
              <a:pPr marL="177800" indent="-177800" fontAlgn="auto">
                <a:spcBef>
                  <a:spcPct val="20000"/>
                </a:spcBef>
                <a:spcAft>
                  <a:spcPts val="0"/>
                </a:spcAft>
                <a:buClr>
                  <a:srgbClr val="DD001A"/>
                </a:buClr>
                <a:buSzPct val="75000"/>
                <a:buFont typeface="Wingdings" pitchFamily="2" charset="2"/>
                <a:buNone/>
                <a:defRPr/>
              </a:pPr>
              <a:r>
                <a:rPr lang="de-DE" sz="1400" dirty="0">
                  <a:solidFill>
                    <a:srgbClr val="DD001A"/>
                  </a:solidFill>
                  <a:latin typeface="+mn-lt"/>
                  <a:cs typeface="+mn-cs"/>
                </a:rPr>
                <a:t>20 </a:t>
              </a:r>
              <a:r>
                <a:rPr lang="de-DE" sz="1400" dirty="0" err="1">
                  <a:solidFill>
                    <a:srgbClr val="DD001A"/>
                  </a:solidFill>
                  <a:latin typeface="+mn-lt"/>
                  <a:cs typeface="+mn-cs"/>
                </a:rPr>
                <a:t>Years</a:t>
              </a:r>
              <a:endParaRPr lang="de-DE" sz="1400" dirty="0">
                <a:solidFill>
                  <a:srgbClr val="DD001A"/>
                </a:solidFill>
                <a:latin typeface="+mn-lt"/>
                <a:cs typeface="+mn-cs"/>
              </a:endParaRPr>
            </a:p>
          </p:txBody>
        </p:sp>
        <p:sp>
          <p:nvSpPr>
            <p:cNvPr id="16" name="Textfeld 38"/>
            <p:cNvSpPr txBox="1"/>
            <p:nvPr userDrawn="1"/>
          </p:nvSpPr>
          <p:spPr bwMode="auto">
            <a:xfrm>
              <a:off x="2267938" y="2493083"/>
              <a:ext cx="4482059" cy="1864939"/>
            </a:xfrm>
            <a:prstGeom prst="rect">
              <a:avLst/>
            </a:prstGeom>
            <a:noFill/>
            <a:ln w="9525">
              <a:noFill/>
              <a:miter lim="800000"/>
              <a:headEnd/>
              <a:tailEnd/>
            </a:ln>
          </p:spPr>
          <p:txBody>
            <a:bodyPr wrap="none">
              <a:spAutoFit/>
            </a:bodyPr>
            <a:lstStyle/>
            <a:p>
              <a:pPr fontAlgn="auto">
                <a:spcBef>
                  <a:spcPct val="20000"/>
                </a:spcBef>
                <a:spcAft>
                  <a:spcPts val="0"/>
                </a:spcAft>
                <a:buClr>
                  <a:srgbClr val="DD001A"/>
                </a:buClr>
                <a:buSzPct val="75000"/>
                <a:buFont typeface="Wingdings" pitchFamily="2" charset="2"/>
                <a:buNone/>
                <a:defRPr/>
              </a:pPr>
              <a:r>
                <a:rPr lang="de-DE" sz="3600" dirty="0">
                  <a:latin typeface="+mn-lt"/>
                  <a:cs typeface="+mn-cs"/>
                </a:rPr>
                <a:t>The Modular Software </a:t>
              </a:r>
              <a:br>
                <a:rPr lang="de-DE" sz="3600" dirty="0">
                  <a:latin typeface="+mn-lt"/>
                  <a:cs typeface="+mn-cs"/>
                </a:rPr>
              </a:br>
              <a:r>
                <a:rPr lang="de-DE" sz="3600" dirty="0">
                  <a:latin typeface="+mn-lt"/>
                  <a:cs typeface="+mn-cs"/>
                </a:rPr>
                <a:t>Solution </a:t>
              </a:r>
              <a:r>
                <a:rPr lang="de-DE" sz="3600" dirty="0" err="1">
                  <a:latin typeface="+mn-lt"/>
                  <a:cs typeface="+mn-cs"/>
                </a:rPr>
                <a:t>for</a:t>
              </a:r>
              <a:r>
                <a:rPr lang="de-DE" sz="3600" dirty="0">
                  <a:latin typeface="+mn-lt"/>
                  <a:cs typeface="+mn-cs"/>
                </a:rPr>
                <a:t> </a:t>
              </a:r>
              <a:r>
                <a:rPr lang="de-DE" sz="3600" dirty="0" err="1">
                  <a:latin typeface="+mn-lt"/>
                  <a:cs typeface="+mn-cs"/>
                </a:rPr>
                <a:t>Laundries</a:t>
              </a:r>
              <a:endParaRPr lang="de-DE" sz="3600" dirty="0">
                <a:latin typeface="+mn-lt"/>
                <a:cs typeface="+mn-cs"/>
              </a:endParaRPr>
            </a:p>
            <a:p>
              <a:pPr marL="177800" indent="-177800" fontAlgn="auto">
                <a:spcBef>
                  <a:spcPct val="20000"/>
                </a:spcBef>
                <a:spcAft>
                  <a:spcPts val="0"/>
                </a:spcAft>
                <a:buClr>
                  <a:srgbClr val="DD001A"/>
                </a:buClr>
                <a:buSzPct val="75000"/>
                <a:buFont typeface="Wingdings" pitchFamily="2" charset="2"/>
                <a:buNone/>
                <a:defRPr/>
              </a:pPr>
              <a:endParaRPr lang="de-DE" sz="3600" b="1" dirty="0">
                <a:latin typeface="+mn-lt"/>
                <a:cs typeface="+mn-cs"/>
              </a:endParaRPr>
            </a:p>
          </p:txBody>
        </p:sp>
      </p:grpSp>
      <p:pic>
        <p:nvPicPr>
          <p:cNvPr id="17" name="Grafik 17"/>
          <p:cNvPicPr>
            <a:picLocks noChangeAspect="1"/>
          </p:cNvPicPr>
          <p:nvPr userDrawn="1"/>
        </p:nvPicPr>
        <p:blipFill>
          <a:blip r:embed="rId5"/>
          <a:srcRect/>
          <a:stretch>
            <a:fillRect/>
          </a:stretch>
        </p:blipFill>
        <p:spPr bwMode="auto">
          <a:xfrm>
            <a:off x="6372225" y="349250"/>
            <a:ext cx="2232025" cy="681038"/>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2843213" y="5300663"/>
            <a:ext cx="2133600" cy="365125"/>
          </a:xfrm>
        </p:spPr>
        <p:txBody>
          <a:bodyPr/>
          <a:lstStyle>
            <a:lvl1pPr>
              <a:defRPr/>
            </a:lvl1pPr>
          </a:lstStyle>
          <a:p>
            <a:pPr>
              <a:defRPr/>
            </a:pPr>
            <a:fld id="{1B01A3CF-8F89-4147-B019-1DF06F973406}" type="datetimeFigureOut">
              <a:rPr lang="de-DE"/>
              <a:pPr>
                <a:defRPr/>
              </a:pPr>
              <a:t>24.04.2015</a:t>
            </a:fld>
            <a:endParaRPr lang="de-DE"/>
          </a:p>
        </p:txBody>
      </p:sp>
      <p:sp>
        <p:nvSpPr>
          <p:cNvPr id="5" name="Fußzeilenplatzhalter 4"/>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6" name="Foliennummernplatzhalter 5"/>
          <p:cNvSpPr>
            <a:spLocks noGrp="1"/>
          </p:cNvSpPr>
          <p:nvPr>
            <p:ph type="sldNum" sz="quarter" idx="12"/>
          </p:nvPr>
        </p:nvSpPr>
        <p:spPr>
          <a:xfrm>
            <a:off x="6011863" y="5445125"/>
            <a:ext cx="2133600" cy="365125"/>
          </a:xfrm>
        </p:spPr>
        <p:txBody>
          <a:bodyPr/>
          <a:lstStyle>
            <a:lvl1pPr>
              <a:defRPr/>
            </a:lvl1pPr>
          </a:lstStyle>
          <a:p>
            <a:pPr>
              <a:defRPr/>
            </a:pPr>
            <a:fld id="{069C31E5-5537-4E82-8C8B-523925C6A7E9}"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2843213" y="5300663"/>
            <a:ext cx="2133600" cy="365125"/>
          </a:xfrm>
        </p:spPr>
        <p:txBody>
          <a:bodyPr/>
          <a:lstStyle>
            <a:lvl1pPr>
              <a:defRPr/>
            </a:lvl1pPr>
          </a:lstStyle>
          <a:p>
            <a:pPr>
              <a:defRPr/>
            </a:pPr>
            <a:fld id="{4DC516D3-D904-4388-9A87-29F124AFB46C}" type="datetimeFigureOut">
              <a:rPr lang="de-DE"/>
              <a:pPr>
                <a:defRPr/>
              </a:pPr>
              <a:t>24.04.2015</a:t>
            </a:fld>
            <a:endParaRPr lang="de-DE"/>
          </a:p>
        </p:txBody>
      </p:sp>
      <p:sp>
        <p:nvSpPr>
          <p:cNvPr id="5" name="Fußzeilenplatzhalter 4"/>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6" name="Foliennummernplatzhalter 5"/>
          <p:cNvSpPr>
            <a:spLocks noGrp="1"/>
          </p:cNvSpPr>
          <p:nvPr>
            <p:ph type="sldNum" sz="quarter" idx="12"/>
          </p:nvPr>
        </p:nvSpPr>
        <p:spPr>
          <a:xfrm>
            <a:off x="6011863" y="5445125"/>
            <a:ext cx="2133600" cy="365125"/>
          </a:xfrm>
        </p:spPr>
        <p:txBody>
          <a:bodyPr/>
          <a:lstStyle>
            <a:lvl1pPr>
              <a:defRPr/>
            </a:lvl1pPr>
          </a:lstStyle>
          <a:p>
            <a:pPr>
              <a:defRPr/>
            </a:pPr>
            <a:fld id="{A0CA68E2-DA3D-4E6E-8574-54BC7DA662B2}"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Rechteck 22"/>
          <p:cNvSpPr/>
          <p:nvPr userDrawn="1"/>
        </p:nvSpPr>
        <p:spPr>
          <a:xfrm>
            <a:off x="0" y="6453188"/>
            <a:ext cx="9144000"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white"/>
              </a:solidFill>
            </a:endParaRPr>
          </a:p>
        </p:txBody>
      </p:sp>
      <p:sp>
        <p:nvSpPr>
          <p:cNvPr id="3" name="Rechteck 12"/>
          <p:cNvSpPr/>
          <p:nvPr userDrawn="1"/>
        </p:nvSpPr>
        <p:spPr>
          <a:xfrm>
            <a:off x="0" y="6453188"/>
            <a:ext cx="9144000"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white"/>
              </a:solidFill>
            </a:endParaRPr>
          </a:p>
        </p:txBody>
      </p:sp>
      <p:sp>
        <p:nvSpPr>
          <p:cNvPr id="4" name="Rechteck 14"/>
          <p:cNvSpPr/>
          <p:nvPr userDrawn="1"/>
        </p:nvSpPr>
        <p:spPr>
          <a:xfrm>
            <a:off x="0" y="4868863"/>
            <a:ext cx="9144000" cy="20161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white"/>
              </a:solidFill>
            </a:endParaRPr>
          </a:p>
        </p:txBody>
      </p:sp>
      <p:pic>
        <p:nvPicPr>
          <p:cNvPr id="5" name="Grafik 15" descr="panthermedia_00451431.jpg"/>
          <p:cNvPicPr>
            <a:picLocks noChangeAspect="1"/>
          </p:cNvPicPr>
          <p:nvPr userDrawn="1"/>
        </p:nvPicPr>
        <p:blipFill>
          <a:blip r:embed="rId2"/>
          <a:srcRect t="3973"/>
          <a:stretch>
            <a:fillRect/>
          </a:stretch>
        </p:blipFill>
        <p:spPr bwMode="auto">
          <a:xfrm>
            <a:off x="530225" y="5084763"/>
            <a:ext cx="2562225" cy="1657350"/>
          </a:xfrm>
          <a:prstGeom prst="rect">
            <a:avLst/>
          </a:prstGeom>
          <a:noFill/>
          <a:ln w="9525">
            <a:noFill/>
            <a:miter lim="800000"/>
            <a:headEnd/>
            <a:tailEnd/>
          </a:ln>
        </p:spPr>
      </p:pic>
      <p:pic>
        <p:nvPicPr>
          <p:cNvPr id="6" name="Grafik 20" descr="Fotolia_2709058_M.jpg"/>
          <p:cNvPicPr>
            <a:picLocks noChangeAspect="1"/>
          </p:cNvPicPr>
          <p:nvPr userDrawn="1"/>
        </p:nvPicPr>
        <p:blipFill>
          <a:blip r:embed="rId3"/>
          <a:srcRect/>
          <a:stretch>
            <a:fillRect/>
          </a:stretch>
        </p:blipFill>
        <p:spPr bwMode="auto">
          <a:xfrm>
            <a:off x="6157913" y="5084763"/>
            <a:ext cx="2446337" cy="1657350"/>
          </a:xfrm>
          <a:prstGeom prst="rect">
            <a:avLst/>
          </a:prstGeom>
          <a:noFill/>
          <a:ln w="9525">
            <a:noFill/>
            <a:miter lim="800000"/>
            <a:headEnd/>
            <a:tailEnd/>
          </a:ln>
        </p:spPr>
      </p:pic>
      <p:pic>
        <p:nvPicPr>
          <p:cNvPr id="7" name="Grafik 25" descr="Fotolia_29564135_L.jpg"/>
          <p:cNvPicPr>
            <a:picLocks noChangeAspect="1"/>
          </p:cNvPicPr>
          <p:nvPr userDrawn="1"/>
        </p:nvPicPr>
        <p:blipFill>
          <a:blip r:embed="rId4"/>
          <a:srcRect r="14122"/>
          <a:stretch>
            <a:fillRect/>
          </a:stretch>
        </p:blipFill>
        <p:spPr bwMode="auto">
          <a:xfrm>
            <a:off x="3411538" y="5084763"/>
            <a:ext cx="2417762" cy="1657350"/>
          </a:xfrm>
          <a:prstGeom prst="rect">
            <a:avLst/>
          </a:prstGeom>
          <a:noFill/>
          <a:ln w="9525">
            <a:noFill/>
            <a:miter lim="800000"/>
            <a:headEnd/>
            <a:tailEnd/>
          </a:ln>
        </p:spPr>
      </p:pic>
      <p:sp>
        <p:nvSpPr>
          <p:cNvPr id="8" name="Rechteck 26"/>
          <p:cNvSpPr/>
          <p:nvPr userDrawn="1"/>
        </p:nvSpPr>
        <p:spPr>
          <a:xfrm>
            <a:off x="0" y="0"/>
            <a:ext cx="9144000" cy="1268413"/>
          </a:xfrm>
          <a:prstGeom prst="rect">
            <a:avLst/>
          </a:prstGeom>
          <a:solidFill>
            <a:schemeClr val="bg1">
              <a:lumMod val="9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dirty="0">
              <a:solidFill>
                <a:prstClr val="white"/>
              </a:solidFill>
            </a:endParaRPr>
          </a:p>
        </p:txBody>
      </p:sp>
      <p:cxnSp>
        <p:nvCxnSpPr>
          <p:cNvPr id="9" name="Gerade Verbindung 34"/>
          <p:cNvCxnSpPr/>
          <p:nvPr userDrawn="1"/>
        </p:nvCxnSpPr>
        <p:spPr>
          <a:xfrm flipH="1">
            <a:off x="0" y="4868863"/>
            <a:ext cx="9144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Gerade Verbindung 35"/>
          <p:cNvCxnSpPr/>
          <p:nvPr userDrawn="1"/>
        </p:nvCxnSpPr>
        <p:spPr>
          <a:xfrm flipH="1">
            <a:off x="0" y="1268413"/>
            <a:ext cx="9144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feld 11"/>
          <p:cNvSpPr txBox="1"/>
          <p:nvPr userDrawn="1"/>
        </p:nvSpPr>
        <p:spPr>
          <a:xfrm>
            <a:off x="539750" y="690563"/>
            <a:ext cx="8135938" cy="460375"/>
          </a:xfrm>
          <a:prstGeom prst="rect">
            <a:avLst/>
          </a:prstGeom>
          <a:noFill/>
        </p:spPr>
        <p:txBody>
          <a:bodyPr>
            <a:spAutoFit/>
          </a:bodyPr>
          <a:lstStyle/>
          <a:p>
            <a:pPr fontAlgn="auto">
              <a:spcBef>
                <a:spcPts val="0"/>
              </a:spcBef>
              <a:spcAft>
                <a:spcPts val="0"/>
              </a:spcAft>
              <a:defRPr/>
            </a:pPr>
            <a:r>
              <a:rPr lang="de-DE" sz="2400" b="1" dirty="0" err="1">
                <a:solidFill>
                  <a:prstClr val="black">
                    <a:lumMod val="65000"/>
                    <a:lumOff val="35000"/>
                  </a:prstClr>
                </a:solidFill>
                <a:latin typeface="+mn-lt"/>
                <a:cs typeface="+mn-cs"/>
              </a:rPr>
              <a:t>SoCom</a:t>
            </a:r>
            <a:r>
              <a:rPr lang="de-DE" sz="2400" dirty="0">
                <a:solidFill>
                  <a:prstClr val="black">
                    <a:lumMod val="65000"/>
                    <a:lumOff val="35000"/>
                  </a:prstClr>
                </a:solidFill>
                <a:latin typeface="+mn-lt"/>
                <a:cs typeface="+mn-cs"/>
              </a:rPr>
              <a:t> </a:t>
            </a:r>
            <a:r>
              <a:rPr lang="de-DE" sz="2400" dirty="0" err="1">
                <a:solidFill>
                  <a:prstClr val="black">
                    <a:lumMod val="65000"/>
                    <a:lumOff val="35000"/>
                  </a:prstClr>
                </a:solidFill>
                <a:latin typeface="+mn-lt"/>
                <a:cs typeface="+mn-cs"/>
              </a:rPr>
              <a:t>Scandinavia</a:t>
            </a:r>
            <a:endParaRPr lang="de-DE" sz="2400" dirty="0">
              <a:solidFill>
                <a:prstClr val="black">
                  <a:lumMod val="65000"/>
                  <a:lumOff val="35000"/>
                </a:prstClr>
              </a:solidFill>
              <a:latin typeface="+mn-lt"/>
              <a:cs typeface="+mn-cs"/>
            </a:endParaRPr>
          </a:p>
        </p:txBody>
      </p:sp>
      <p:grpSp>
        <p:nvGrpSpPr>
          <p:cNvPr id="12" name="Gruppieren 39"/>
          <p:cNvGrpSpPr>
            <a:grpSpLocks/>
          </p:cNvGrpSpPr>
          <p:nvPr userDrawn="1"/>
        </p:nvGrpSpPr>
        <p:grpSpPr bwMode="auto">
          <a:xfrm>
            <a:off x="755650" y="2400300"/>
            <a:ext cx="7772400" cy="1957388"/>
            <a:chOff x="35496" y="2401026"/>
            <a:chExt cx="7772732" cy="1956996"/>
          </a:xfrm>
        </p:grpSpPr>
        <p:sp>
          <p:nvSpPr>
            <p:cNvPr id="13" name="Textfeld 36"/>
            <p:cNvSpPr txBox="1"/>
            <p:nvPr userDrawn="1"/>
          </p:nvSpPr>
          <p:spPr bwMode="auto">
            <a:xfrm>
              <a:off x="35496" y="2401026"/>
              <a:ext cx="1725687" cy="769784"/>
            </a:xfrm>
            <a:prstGeom prst="rect">
              <a:avLst/>
            </a:prstGeom>
            <a:noFill/>
            <a:ln w="9525">
              <a:noFill/>
              <a:miter lim="800000"/>
              <a:headEnd/>
              <a:tailEnd/>
            </a:ln>
          </p:spPr>
          <p:txBody>
            <a:bodyPr wrap="none">
              <a:spAutoFit/>
            </a:bodyPr>
            <a:lstStyle/>
            <a:p>
              <a:pPr marL="177800" indent="-177800" fontAlgn="auto">
                <a:spcBef>
                  <a:spcPct val="20000"/>
                </a:spcBef>
                <a:spcAft>
                  <a:spcPts val="0"/>
                </a:spcAft>
                <a:buClr>
                  <a:srgbClr val="DD001A"/>
                </a:buClr>
                <a:buSzPct val="75000"/>
                <a:buFont typeface="Wingdings" pitchFamily="2" charset="2"/>
                <a:buNone/>
                <a:defRPr/>
              </a:pPr>
              <a:r>
                <a:rPr lang="de-DE" sz="4400" dirty="0">
                  <a:solidFill>
                    <a:srgbClr val="FF0000"/>
                  </a:solidFill>
                  <a:latin typeface="Kabel Ult BT" pitchFamily="34" charset="0"/>
                  <a:cs typeface="+mn-cs"/>
                </a:rPr>
                <a:t>TIKOS</a:t>
              </a:r>
              <a:endParaRPr lang="de-DE" sz="4400" dirty="0">
                <a:solidFill>
                  <a:srgbClr val="DD001A"/>
                </a:solidFill>
                <a:latin typeface="+mn-lt"/>
                <a:cs typeface="+mn-cs"/>
              </a:endParaRPr>
            </a:p>
          </p:txBody>
        </p:sp>
        <p:sp>
          <p:nvSpPr>
            <p:cNvPr id="14" name="Textfeld 37"/>
            <p:cNvSpPr txBox="1"/>
            <p:nvPr userDrawn="1"/>
          </p:nvSpPr>
          <p:spPr bwMode="auto">
            <a:xfrm>
              <a:off x="206953" y="3012092"/>
              <a:ext cx="555649" cy="307913"/>
            </a:xfrm>
            <a:prstGeom prst="rect">
              <a:avLst/>
            </a:prstGeom>
            <a:noFill/>
            <a:ln w="9525">
              <a:noFill/>
              <a:miter lim="800000"/>
              <a:headEnd/>
              <a:tailEnd/>
            </a:ln>
          </p:spPr>
          <p:txBody>
            <a:bodyPr wrap="none">
              <a:spAutoFit/>
            </a:bodyPr>
            <a:lstStyle/>
            <a:p>
              <a:pPr marL="177800" indent="-177800" fontAlgn="auto">
                <a:spcBef>
                  <a:spcPct val="20000"/>
                </a:spcBef>
                <a:spcAft>
                  <a:spcPts val="0"/>
                </a:spcAft>
                <a:buClr>
                  <a:srgbClr val="DD001A"/>
                </a:buClr>
                <a:buSzPct val="75000"/>
                <a:buFont typeface="Wingdings" pitchFamily="2" charset="2"/>
                <a:buNone/>
                <a:defRPr/>
              </a:pPr>
              <a:r>
                <a:rPr lang="de-DE" sz="1400" dirty="0">
                  <a:solidFill>
                    <a:srgbClr val="DD001A"/>
                  </a:solidFill>
                  <a:latin typeface="+mn-lt"/>
                  <a:cs typeface="+mn-cs"/>
                </a:rPr>
                <a:t>20 </a:t>
              </a:r>
              <a:r>
                <a:rPr lang="de-DE" sz="1400" dirty="0" err="1">
                  <a:solidFill>
                    <a:srgbClr val="DD001A"/>
                  </a:solidFill>
                  <a:latin typeface="+mn-lt"/>
                  <a:cs typeface="+mn-cs"/>
                </a:rPr>
                <a:t>år</a:t>
              </a:r>
              <a:endParaRPr lang="de-DE" sz="1400" dirty="0">
                <a:solidFill>
                  <a:srgbClr val="DD001A"/>
                </a:solidFill>
                <a:latin typeface="+mn-lt"/>
                <a:cs typeface="+mn-cs"/>
              </a:endParaRPr>
            </a:p>
          </p:txBody>
        </p:sp>
        <p:sp>
          <p:nvSpPr>
            <p:cNvPr id="15" name="Textfeld 38"/>
            <p:cNvSpPr txBox="1"/>
            <p:nvPr userDrawn="1"/>
          </p:nvSpPr>
          <p:spPr bwMode="auto">
            <a:xfrm>
              <a:off x="1835798" y="2493083"/>
              <a:ext cx="5972430" cy="1864939"/>
            </a:xfrm>
            <a:prstGeom prst="rect">
              <a:avLst/>
            </a:prstGeom>
            <a:noFill/>
            <a:ln w="9525">
              <a:noFill/>
              <a:miter lim="800000"/>
              <a:headEnd/>
              <a:tailEnd/>
            </a:ln>
          </p:spPr>
          <p:txBody>
            <a:bodyPr wrap="none">
              <a:spAutoFit/>
            </a:bodyPr>
            <a:lstStyle/>
            <a:p>
              <a:pPr fontAlgn="auto">
                <a:spcBef>
                  <a:spcPct val="20000"/>
                </a:spcBef>
                <a:spcAft>
                  <a:spcPts val="0"/>
                </a:spcAft>
                <a:buClr>
                  <a:srgbClr val="DD001A"/>
                </a:buClr>
                <a:buSzPct val="75000"/>
                <a:buFont typeface="Wingdings" pitchFamily="2" charset="2"/>
                <a:buNone/>
                <a:defRPr/>
              </a:pPr>
              <a:r>
                <a:rPr lang="de-DE" sz="3600" dirty="0">
                  <a:solidFill>
                    <a:prstClr val="black"/>
                  </a:solidFill>
                  <a:latin typeface="+mn-lt"/>
                  <a:cs typeface="+mn-cs"/>
                </a:rPr>
                <a:t>En </a:t>
              </a:r>
              <a:r>
                <a:rPr lang="de-DE" sz="3600" dirty="0" err="1">
                  <a:solidFill>
                    <a:prstClr val="black"/>
                  </a:solidFill>
                  <a:latin typeface="+mn-lt"/>
                  <a:cs typeface="+mn-cs"/>
                </a:rPr>
                <a:t>modulbasert</a:t>
              </a:r>
              <a:r>
                <a:rPr lang="de-DE" sz="3600" dirty="0">
                  <a:solidFill>
                    <a:prstClr val="black"/>
                  </a:solidFill>
                  <a:latin typeface="+mn-lt"/>
                  <a:cs typeface="+mn-cs"/>
                </a:rPr>
                <a:t> </a:t>
              </a:r>
              <a:r>
                <a:rPr lang="de-DE" sz="3600" dirty="0" err="1">
                  <a:solidFill>
                    <a:prstClr val="black"/>
                  </a:solidFill>
                  <a:latin typeface="+mn-lt"/>
                  <a:cs typeface="+mn-cs"/>
                </a:rPr>
                <a:t>programvare</a:t>
              </a:r>
              <a:r>
                <a:rPr lang="de-DE" sz="3600" dirty="0">
                  <a:solidFill>
                    <a:prstClr val="black"/>
                  </a:solidFill>
                  <a:latin typeface="+mn-lt"/>
                  <a:cs typeface="+mn-cs"/>
                </a:rPr>
                <a:t> </a:t>
              </a:r>
              <a:br>
                <a:rPr lang="de-DE" sz="3600" dirty="0">
                  <a:solidFill>
                    <a:prstClr val="black"/>
                  </a:solidFill>
                  <a:latin typeface="+mn-lt"/>
                  <a:cs typeface="+mn-cs"/>
                </a:rPr>
              </a:br>
              <a:r>
                <a:rPr lang="de-DE" sz="3600" dirty="0" err="1">
                  <a:solidFill>
                    <a:prstClr val="black"/>
                  </a:solidFill>
                  <a:latin typeface="+mn-lt"/>
                  <a:cs typeface="+mn-cs"/>
                </a:rPr>
                <a:t>for</a:t>
              </a:r>
              <a:r>
                <a:rPr lang="de-DE" sz="3600" dirty="0">
                  <a:solidFill>
                    <a:prstClr val="black"/>
                  </a:solidFill>
                  <a:latin typeface="+mn-lt"/>
                  <a:cs typeface="+mn-cs"/>
                </a:rPr>
                <a:t> </a:t>
              </a:r>
              <a:r>
                <a:rPr lang="de-DE" sz="3600" dirty="0" err="1">
                  <a:solidFill>
                    <a:prstClr val="black"/>
                  </a:solidFill>
                  <a:latin typeface="+mn-lt"/>
                  <a:cs typeface="+mn-cs"/>
                </a:rPr>
                <a:t>Vaskerier</a:t>
              </a:r>
              <a:endParaRPr lang="de-DE" sz="3600" dirty="0">
                <a:solidFill>
                  <a:prstClr val="black"/>
                </a:solidFill>
                <a:latin typeface="+mn-lt"/>
                <a:cs typeface="+mn-cs"/>
              </a:endParaRPr>
            </a:p>
            <a:p>
              <a:pPr marL="177800" indent="-177800" fontAlgn="auto">
                <a:spcBef>
                  <a:spcPct val="20000"/>
                </a:spcBef>
                <a:spcAft>
                  <a:spcPts val="0"/>
                </a:spcAft>
                <a:buClr>
                  <a:srgbClr val="DD001A"/>
                </a:buClr>
                <a:buSzPct val="75000"/>
                <a:buFont typeface="Wingdings" pitchFamily="2" charset="2"/>
                <a:buNone/>
                <a:defRPr/>
              </a:pPr>
              <a:endParaRPr lang="de-DE" sz="3600" b="1" dirty="0">
                <a:solidFill>
                  <a:prstClr val="black"/>
                </a:solidFill>
                <a:latin typeface="+mn-lt"/>
                <a:cs typeface="+mn-cs"/>
              </a:endParaRPr>
            </a:p>
          </p:txBody>
        </p:sp>
      </p:grpSp>
      <p:pic>
        <p:nvPicPr>
          <p:cNvPr id="16" name="Grafik 17"/>
          <p:cNvPicPr>
            <a:picLocks noChangeAspect="1"/>
          </p:cNvPicPr>
          <p:nvPr userDrawn="1"/>
        </p:nvPicPr>
        <p:blipFill>
          <a:blip r:embed="rId5"/>
          <a:srcRect/>
          <a:stretch>
            <a:fillRect/>
          </a:stretch>
        </p:blipFill>
        <p:spPr bwMode="auto">
          <a:xfrm>
            <a:off x="6372225" y="349250"/>
            <a:ext cx="2232025" cy="681038"/>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Datumsplatzhalter 3"/>
          <p:cNvSpPr txBox="1">
            <a:spLocks/>
          </p:cNvSpPr>
          <p:nvPr userDrawn="1"/>
        </p:nvSpPr>
        <p:spPr>
          <a:xfrm>
            <a:off x="331788" y="6519863"/>
            <a:ext cx="3825875" cy="365125"/>
          </a:xfrm>
          <a:prstGeom prst="rect">
            <a:avLst/>
          </a:prstGeom>
        </p:spPr>
        <p:txBody>
          <a:bodyPr anchor="ctr"/>
          <a:lstStyle>
            <a:lvl1pPr algn="l">
              <a:defRPr sz="1000">
                <a:solidFill>
                  <a:schemeClr val="tx1">
                    <a:tint val="75000"/>
                  </a:schemeClr>
                </a:solidFill>
              </a:defRPr>
            </a:lvl1pPr>
          </a:lstStyle>
          <a:p>
            <a:pPr fontAlgn="auto">
              <a:spcBef>
                <a:spcPts val="0"/>
              </a:spcBef>
              <a:spcAft>
                <a:spcPts val="0"/>
              </a:spcAft>
              <a:defRPr/>
            </a:pPr>
            <a:r>
              <a:rPr lang="de-DE" b="1" dirty="0" smtClean="0">
                <a:solidFill>
                  <a:prstClr val="black">
                    <a:tint val="75000"/>
                  </a:prstClr>
                </a:solidFill>
                <a:latin typeface="+mn-lt"/>
                <a:cs typeface="+mn-cs"/>
              </a:rPr>
              <a:t>SoCom</a:t>
            </a:r>
            <a:r>
              <a:rPr lang="de-DE" dirty="0" smtClean="0">
                <a:solidFill>
                  <a:prstClr val="black">
                    <a:tint val="75000"/>
                  </a:prstClr>
                </a:solidFill>
                <a:latin typeface="+mn-lt"/>
                <a:cs typeface="+mn-cs"/>
              </a:rPr>
              <a:t> </a:t>
            </a:r>
            <a:r>
              <a:rPr lang="de-DE" dirty="0" err="1" smtClean="0">
                <a:solidFill>
                  <a:prstClr val="black">
                    <a:tint val="75000"/>
                  </a:prstClr>
                </a:solidFill>
                <a:latin typeface="+mn-lt"/>
                <a:cs typeface="+mn-cs"/>
              </a:rPr>
              <a:t>Scandinavia</a:t>
            </a:r>
            <a:endParaRPr lang="de-DE" b="1" dirty="0">
              <a:solidFill>
                <a:prstClr val="black">
                  <a:tint val="75000"/>
                </a:prstClr>
              </a:solidFill>
              <a:latin typeface="+mn-lt"/>
              <a:cs typeface="+mn-cs"/>
            </a:endParaRPr>
          </a:p>
        </p:txBody>
      </p:sp>
      <p:sp>
        <p:nvSpPr>
          <p:cNvPr id="4" name="Foliennummernplatzhalter 5"/>
          <p:cNvSpPr txBox="1">
            <a:spLocks/>
          </p:cNvSpPr>
          <p:nvPr userDrawn="1"/>
        </p:nvSpPr>
        <p:spPr>
          <a:xfrm>
            <a:off x="6634163" y="6519863"/>
            <a:ext cx="2133600" cy="365125"/>
          </a:xfrm>
          <a:prstGeom prst="rect">
            <a:avLst/>
          </a:prstGeom>
        </p:spPr>
        <p:txBody>
          <a:bodyPr anchor="ctr"/>
          <a:lstStyle>
            <a:lvl1pPr algn="r">
              <a:defRPr sz="1000">
                <a:solidFill>
                  <a:schemeClr val="tx1">
                    <a:tint val="75000"/>
                  </a:schemeClr>
                </a:solidFill>
              </a:defRPr>
            </a:lvl1pPr>
          </a:lstStyle>
          <a:p>
            <a:pPr fontAlgn="auto">
              <a:spcBef>
                <a:spcPts val="0"/>
              </a:spcBef>
              <a:spcAft>
                <a:spcPts val="0"/>
              </a:spcAft>
              <a:defRPr/>
            </a:pPr>
            <a:r>
              <a:rPr lang="de-DE" dirty="0" smtClean="0">
                <a:solidFill>
                  <a:prstClr val="black">
                    <a:tint val="75000"/>
                  </a:prstClr>
                </a:solidFill>
                <a:latin typeface="+mn-lt"/>
                <a:cs typeface="+mn-cs"/>
              </a:rPr>
              <a:t>Sheet </a:t>
            </a:r>
            <a:fld id="{EE4A4A95-ACEA-4990-837D-E26A7DD89E33}" type="slidenum">
              <a:rPr lang="de-DE" smtClean="0">
                <a:solidFill>
                  <a:prstClr val="black">
                    <a:tint val="75000"/>
                  </a:prstClr>
                </a:solidFill>
                <a:latin typeface="+mn-lt"/>
                <a:cs typeface="+mn-cs"/>
              </a:rPr>
              <a:pPr fontAlgn="auto">
                <a:spcBef>
                  <a:spcPts val="0"/>
                </a:spcBef>
                <a:spcAft>
                  <a:spcPts val="0"/>
                </a:spcAft>
                <a:defRPr/>
              </a:pPr>
              <a:t>‹#›</a:t>
            </a:fld>
            <a:endParaRPr lang="de-DE" dirty="0">
              <a:solidFill>
                <a:prstClr val="black">
                  <a:tint val="75000"/>
                </a:prstClr>
              </a:solidFill>
              <a:latin typeface="+mn-lt"/>
              <a:cs typeface="+mn-cs"/>
            </a:endParaRPr>
          </a:p>
        </p:txBody>
      </p:sp>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5" name="Datumsplatzhalter 3"/>
          <p:cNvSpPr>
            <a:spLocks noGrp="1"/>
          </p:cNvSpPr>
          <p:nvPr>
            <p:ph type="dt" sz="half" idx="10"/>
          </p:nvPr>
        </p:nvSpPr>
        <p:spPr>
          <a:xfrm>
            <a:off x="2843213" y="5300663"/>
            <a:ext cx="2133600" cy="365125"/>
          </a:xfrm>
        </p:spPr>
        <p:txBody>
          <a:bodyPr/>
          <a:lstStyle>
            <a:lvl1pPr>
              <a:defRPr/>
            </a:lvl1pPr>
          </a:lstStyle>
          <a:p>
            <a:pPr>
              <a:defRPr/>
            </a:pPr>
            <a:fld id="{52611E3C-2FB1-462E-A4DE-71B9D0DAAE40}" type="datetimeFigureOut">
              <a:rPr lang="de-DE"/>
              <a:pPr>
                <a:defRPr/>
              </a:pPr>
              <a:t>24.04.2015</a:t>
            </a:fld>
            <a:endParaRPr lang="de-DE"/>
          </a:p>
        </p:txBody>
      </p:sp>
      <p:sp>
        <p:nvSpPr>
          <p:cNvPr id="6" name="Fußzeilenplatzhalter 4"/>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7" name="Foliennummernplatzhalter 5"/>
          <p:cNvSpPr>
            <a:spLocks noGrp="1"/>
          </p:cNvSpPr>
          <p:nvPr>
            <p:ph type="sldNum" sz="quarter" idx="12"/>
          </p:nvPr>
        </p:nvSpPr>
        <p:spPr>
          <a:xfrm>
            <a:off x="6011863" y="5445125"/>
            <a:ext cx="2133600" cy="365125"/>
          </a:xfrm>
        </p:spPr>
        <p:txBody>
          <a:bodyPr/>
          <a:lstStyle>
            <a:lvl1pPr>
              <a:defRPr/>
            </a:lvl1pPr>
          </a:lstStyle>
          <a:p>
            <a:pPr>
              <a:defRPr/>
            </a:pPr>
            <a:fld id="{7E4A6E5D-26BA-499D-A8FE-45D3AE9B0CDD}" type="slidenum">
              <a:rPr lang="de-DE"/>
              <a:pPr>
                <a:defRPr/>
              </a:pPr>
              <a:t>‹#›</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2843213" y="5300663"/>
            <a:ext cx="2133600" cy="365125"/>
          </a:xfrm>
        </p:spPr>
        <p:txBody>
          <a:bodyPr/>
          <a:lstStyle>
            <a:lvl1pPr>
              <a:defRPr/>
            </a:lvl1pPr>
          </a:lstStyle>
          <a:p>
            <a:pPr>
              <a:defRPr/>
            </a:pPr>
            <a:fld id="{5E2F76CE-7BF5-4F8E-A788-BA215E8A5EBE}" type="datetimeFigureOut">
              <a:rPr lang="de-DE"/>
              <a:pPr>
                <a:defRPr/>
              </a:pPr>
              <a:t>24.04.2015</a:t>
            </a:fld>
            <a:endParaRPr lang="de-DE"/>
          </a:p>
        </p:txBody>
      </p:sp>
      <p:sp>
        <p:nvSpPr>
          <p:cNvPr id="5" name="Fußzeilenplatzhalter 4"/>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6" name="Foliennummernplatzhalter 5"/>
          <p:cNvSpPr>
            <a:spLocks noGrp="1"/>
          </p:cNvSpPr>
          <p:nvPr>
            <p:ph type="sldNum" sz="quarter" idx="12"/>
          </p:nvPr>
        </p:nvSpPr>
        <p:spPr>
          <a:xfrm>
            <a:off x="6011863" y="5445125"/>
            <a:ext cx="2133600" cy="365125"/>
          </a:xfrm>
        </p:spPr>
        <p:txBody>
          <a:bodyPr/>
          <a:lstStyle>
            <a:lvl1pPr>
              <a:defRPr/>
            </a:lvl1pPr>
          </a:lstStyle>
          <a:p>
            <a:pPr>
              <a:defRPr/>
            </a:pPr>
            <a:fld id="{76C35898-4971-46F9-9B2A-46225DD87D62}" type="slidenum">
              <a:rPr lang="de-DE"/>
              <a:pPr>
                <a:defRPr/>
              </a:pPr>
              <a:t>‹#›</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2843213" y="5300663"/>
            <a:ext cx="2133600" cy="365125"/>
          </a:xfrm>
        </p:spPr>
        <p:txBody>
          <a:bodyPr/>
          <a:lstStyle>
            <a:lvl1pPr>
              <a:defRPr/>
            </a:lvl1pPr>
          </a:lstStyle>
          <a:p>
            <a:pPr>
              <a:defRPr/>
            </a:pPr>
            <a:fld id="{96EFE00F-13E6-4231-97AC-43A497F72C59}" type="datetimeFigureOut">
              <a:rPr lang="de-DE"/>
              <a:pPr>
                <a:defRPr/>
              </a:pPr>
              <a:t>24.04.2015</a:t>
            </a:fld>
            <a:endParaRPr lang="de-DE"/>
          </a:p>
        </p:txBody>
      </p:sp>
      <p:sp>
        <p:nvSpPr>
          <p:cNvPr id="6" name="Fußzeilenplatzhalter 5"/>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7" name="Foliennummernplatzhalter 6"/>
          <p:cNvSpPr>
            <a:spLocks noGrp="1"/>
          </p:cNvSpPr>
          <p:nvPr>
            <p:ph type="sldNum" sz="quarter" idx="12"/>
          </p:nvPr>
        </p:nvSpPr>
        <p:spPr>
          <a:xfrm>
            <a:off x="6011863" y="5445125"/>
            <a:ext cx="2133600" cy="365125"/>
          </a:xfrm>
        </p:spPr>
        <p:txBody>
          <a:bodyPr/>
          <a:lstStyle>
            <a:lvl1pPr>
              <a:defRPr/>
            </a:lvl1pPr>
          </a:lstStyle>
          <a:p>
            <a:pPr>
              <a:defRPr/>
            </a:pPr>
            <a:fld id="{BC20C4AD-E66D-4E3D-A259-BDD8885CACC2}" type="slidenum">
              <a:rPr lang="de-DE"/>
              <a:pPr>
                <a:defRPr/>
              </a:pPr>
              <a:t>‹#›</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2843213" y="5300663"/>
            <a:ext cx="2133600" cy="365125"/>
          </a:xfrm>
        </p:spPr>
        <p:txBody>
          <a:bodyPr/>
          <a:lstStyle>
            <a:lvl1pPr>
              <a:defRPr/>
            </a:lvl1pPr>
          </a:lstStyle>
          <a:p>
            <a:pPr>
              <a:defRPr/>
            </a:pPr>
            <a:fld id="{C26D1780-72C3-4695-8CF7-DE69110228F4}" type="datetimeFigureOut">
              <a:rPr lang="de-DE"/>
              <a:pPr>
                <a:defRPr/>
              </a:pPr>
              <a:t>24.04.2015</a:t>
            </a:fld>
            <a:endParaRPr lang="de-DE"/>
          </a:p>
        </p:txBody>
      </p:sp>
      <p:sp>
        <p:nvSpPr>
          <p:cNvPr id="8" name="Fußzeilenplatzhalter 7"/>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9" name="Foliennummernplatzhalter 8"/>
          <p:cNvSpPr>
            <a:spLocks noGrp="1"/>
          </p:cNvSpPr>
          <p:nvPr>
            <p:ph type="sldNum" sz="quarter" idx="12"/>
          </p:nvPr>
        </p:nvSpPr>
        <p:spPr>
          <a:xfrm>
            <a:off x="6011863" y="5445125"/>
            <a:ext cx="2133600" cy="365125"/>
          </a:xfrm>
        </p:spPr>
        <p:txBody>
          <a:bodyPr/>
          <a:lstStyle>
            <a:lvl1pPr>
              <a:defRPr/>
            </a:lvl1pPr>
          </a:lstStyle>
          <a:p>
            <a:pPr>
              <a:defRPr/>
            </a:pPr>
            <a:fld id="{C6F64C1D-600D-49E7-B9E3-1F646D5B4548}" type="slidenum">
              <a:rPr lang="de-DE"/>
              <a:pPr>
                <a:defRPr/>
              </a:pPr>
              <a:t>‹#›</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2843213" y="5300663"/>
            <a:ext cx="2133600" cy="365125"/>
          </a:xfrm>
        </p:spPr>
        <p:txBody>
          <a:bodyPr/>
          <a:lstStyle>
            <a:lvl1pPr>
              <a:defRPr/>
            </a:lvl1pPr>
          </a:lstStyle>
          <a:p>
            <a:pPr>
              <a:defRPr/>
            </a:pPr>
            <a:fld id="{8A2D11A1-BF52-42B1-9DE5-7EB144B9C8B9}" type="datetimeFigureOut">
              <a:rPr lang="de-DE"/>
              <a:pPr>
                <a:defRPr/>
              </a:pPr>
              <a:t>24.04.2015</a:t>
            </a:fld>
            <a:endParaRPr lang="de-DE"/>
          </a:p>
        </p:txBody>
      </p:sp>
      <p:sp>
        <p:nvSpPr>
          <p:cNvPr id="4" name="Fußzeilenplatzhalter 3"/>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5" name="Foliennummernplatzhalter 4"/>
          <p:cNvSpPr>
            <a:spLocks noGrp="1"/>
          </p:cNvSpPr>
          <p:nvPr>
            <p:ph type="sldNum" sz="quarter" idx="12"/>
          </p:nvPr>
        </p:nvSpPr>
        <p:spPr>
          <a:xfrm>
            <a:off x="6011863" y="5445125"/>
            <a:ext cx="2133600" cy="365125"/>
          </a:xfrm>
        </p:spPr>
        <p:txBody>
          <a:bodyPr/>
          <a:lstStyle>
            <a:lvl1pPr>
              <a:defRPr/>
            </a:lvl1pPr>
          </a:lstStyle>
          <a:p>
            <a:pPr>
              <a:defRPr/>
            </a:pPr>
            <a:fld id="{EAB71D36-F32D-484B-A61C-2731847E600B}" type="slidenum">
              <a:rPr lang="de-DE"/>
              <a:pPr>
                <a:defRPr/>
              </a:pPr>
              <a:t>‹#›</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843213" y="5300663"/>
            <a:ext cx="2133600" cy="365125"/>
          </a:xfrm>
        </p:spPr>
        <p:txBody>
          <a:bodyPr/>
          <a:lstStyle>
            <a:lvl1pPr>
              <a:defRPr/>
            </a:lvl1pPr>
          </a:lstStyle>
          <a:p>
            <a:pPr>
              <a:defRPr/>
            </a:pPr>
            <a:fld id="{126069F8-1AF0-4543-A17D-8305FAF5A8A9}" type="datetimeFigureOut">
              <a:rPr lang="de-DE"/>
              <a:pPr>
                <a:defRPr/>
              </a:pPr>
              <a:t>24.04.2015</a:t>
            </a:fld>
            <a:endParaRPr lang="de-DE"/>
          </a:p>
        </p:txBody>
      </p:sp>
      <p:sp>
        <p:nvSpPr>
          <p:cNvPr id="3" name="Fußzeilenplatzhalter 2"/>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4" name="Foliennummernplatzhalter 3"/>
          <p:cNvSpPr>
            <a:spLocks noGrp="1"/>
          </p:cNvSpPr>
          <p:nvPr>
            <p:ph type="sldNum" sz="quarter" idx="12"/>
          </p:nvPr>
        </p:nvSpPr>
        <p:spPr>
          <a:xfrm>
            <a:off x="6011863" y="5445125"/>
            <a:ext cx="2133600" cy="365125"/>
          </a:xfrm>
        </p:spPr>
        <p:txBody>
          <a:bodyPr/>
          <a:lstStyle>
            <a:lvl1pPr>
              <a:defRPr/>
            </a:lvl1pPr>
          </a:lstStyle>
          <a:p>
            <a:pPr>
              <a:defRPr/>
            </a:pPr>
            <a:fld id="{03242871-841E-44E1-A62C-F85A9072D47E}" type="slidenum">
              <a:rPr lang="de-DE"/>
              <a:pPr>
                <a:defRPr/>
              </a:pPr>
              <a:t>‹#›</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2843213" y="5300663"/>
            <a:ext cx="2133600" cy="365125"/>
          </a:xfrm>
        </p:spPr>
        <p:txBody>
          <a:bodyPr/>
          <a:lstStyle>
            <a:lvl1pPr>
              <a:defRPr/>
            </a:lvl1pPr>
          </a:lstStyle>
          <a:p>
            <a:pPr>
              <a:defRPr/>
            </a:pPr>
            <a:fld id="{1966E770-1309-4E69-B360-79810A524D4E}" type="datetimeFigureOut">
              <a:rPr lang="de-DE"/>
              <a:pPr>
                <a:defRPr/>
              </a:pPr>
              <a:t>24.04.2015</a:t>
            </a:fld>
            <a:endParaRPr lang="de-DE"/>
          </a:p>
        </p:txBody>
      </p:sp>
      <p:sp>
        <p:nvSpPr>
          <p:cNvPr id="6" name="Fußzeilenplatzhalter 5"/>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7" name="Foliennummernplatzhalter 6"/>
          <p:cNvSpPr>
            <a:spLocks noGrp="1"/>
          </p:cNvSpPr>
          <p:nvPr>
            <p:ph type="sldNum" sz="quarter" idx="12"/>
          </p:nvPr>
        </p:nvSpPr>
        <p:spPr>
          <a:xfrm>
            <a:off x="6011863" y="5445125"/>
            <a:ext cx="2133600" cy="365125"/>
          </a:xfrm>
        </p:spPr>
        <p:txBody>
          <a:bodyPr/>
          <a:lstStyle>
            <a:lvl1pPr>
              <a:defRPr/>
            </a:lvl1pPr>
          </a:lstStyle>
          <a:p>
            <a:pPr>
              <a:defRPr/>
            </a:pPr>
            <a:fld id="{6C2BEC9D-3A33-4C3E-9C4D-18DE0141B7F7}" type="slidenum">
              <a:rPr lang="de-DE"/>
              <a:pPr>
                <a:defRPr/>
              </a:pPr>
              <a:t>‹#›</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Datumsplatzhalter 3"/>
          <p:cNvSpPr txBox="1">
            <a:spLocks/>
          </p:cNvSpPr>
          <p:nvPr userDrawn="1"/>
        </p:nvSpPr>
        <p:spPr>
          <a:xfrm>
            <a:off x="331788" y="6519863"/>
            <a:ext cx="3825875" cy="365125"/>
          </a:xfrm>
          <a:prstGeom prst="rect">
            <a:avLst/>
          </a:prstGeom>
        </p:spPr>
        <p:txBody>
          <a:bodyPr anchor="ctr"/>
          <a:lstStyle>
            <a:lvl1pPr algn="l">
              <a:defRPr sz="1000">
                <a:solidFill>
                  <a:schemeClr val="tx1">
                    <a:tint val="75000"/>
                  </a:schemeClr>
                </a:solidFill>
              </a:defRPr>
            </a:lvl1pPr>
          </a:lstStyle>
          <a:p>
            <a:pPr fontAlgn="auto">
              <a:spcBef>
                <a:spcPts val="0"/>
              </a:spcBef>
              <a:spcAft>
                <a:spcPts val="0"/>
              </a:spcAft>
              <a:defRPr/>
            </a:pPr>
            <a:r>
              <a:rPr lang="de-DE" b="1" dirty="0" smtClean="0">
                <a:solidFill>
                  <a:prstClr val="black">
                    <a:tint val="75000"/>
                  </a:prstClr>
                </a:solidFill>
                <a:latin typeface="+mn-lt"/>
                <a:cs typeface="+mn-cs"/>
              </a:rPr>
              <a:t>SoCom</a:t>
            </a:r>
            <a:r>
              <a:rPr lang="de-DE" dirty="0" smtClean="0">
                <a:solidFill>
                  <a:prstClr val="black">
                    <a:tint val="75000"/>
                  </a:prstClr>
                </a:solidFill>
                <a:latin typeface="+mn-lt"/>
                <a:cs typeface="+mn-cs"/>
              </a:rPr>
              <a:t> </a:t>
            </a:r>
            <a:r>
              <a:rPr lang="de-DE" dirty="0" err="1" smtClean="0">
                <a:solidFill>
                  <a:prstClr val="black">
                    <a:tint val="75000"/>
                  </a:prstClr>
                </a:solidFill>
                <a:latin typeface="+mn-lt"/>
                <a:cs typeface="+mn-cs"/>
              </a:rPr>
              <a:t>Scandinavia</a:t>
            </a:r>
            <a:endParaRPr lang="de-DE" b="1" dirty="0">
              <a:solidFill>
                <a:prstClr val="black">
                  <a:tint val="75000"/>
                </a:prstClr>
              </a:solidFill>
              <a:latin typeface="+mn-lt"/>
              <a:cs typeface="+mn-cs"/>
            </a:endParaRPr>
          </a:p>
        </p:txBody>
      </p:sp>
      <p:sp>
        <p:nvSpPr>
          <p:cNvPr id="3" name="Foliennummernplatzhalter 5"/>
          <p:cNvSpPr txBox="1">
            <a:spLocks/>
          </p:cNvSpPr>
          <p:nvPr userDrawn="1"/>
        </p:nvSpPr>
        <p:spPr>
          <a:xfrm>
            <a:off x="6634163" y="6519863"/>
            <a:ext cx="2133600" cy="365125"/>
          </a:xfrm>
          <a:prstGeom prst="rect">
            <a:avLst/>
          </a:prstGeom>
        </p:spPr>
        <p:txBody>
          <a:bodyPr anchor="ctr"/>
          <a:lstStyle>
            <a:lvl1pPr algn="r">
              <a:defRPr sz="1000">
                <a:solidFill>
                  <a:schemeClr val="tx1">
                    <a:tint val="75000"/>
                  </a:schemeClr>
                </a:solidFill>
              </a:defRPr>
            </a:lvl1pPr>
          </a:lstStyle>
          <a:p>
            <a:pPr fontAlgn="auto">
              <a:spcBef>
                <a:spcPts val="0"/>
              </a:spcBef>
              <a:spcAft>
                <a:spcPts val="0"/>
              </a:spcAft>
              <a:defRPr/>
            </a:pPr>
            <a:r>
              <a:rPr lang="de-DE" dirty="0" smtClean="0">
                <a:latin typeface="+mn-lt"/>
                <a:cs typeface="+mn-cs"/>
              </a:rPr>
              <a:t>Sheet </a:t>
            </a:r>
            <a:fld id="{1C850A29-DCCE-4841-9946-56C59C3983DE}" type="slidenum">
              <a:rPr lang="de-DE" smtClean="0">
                <a:latin typeface="+mn-lt"/>
                <a:cs typeface="+mn-cs"/>
              </a:rPr>
              <a:pPr fontAlgn="auto">
                <a:spcBef>
                  <a:spcPts val="0"/>
                </a:spcBef>
                <a:spcAft>
                  <a:spcPts val="0"/>
                </a:spcAft>
                <a:defRPr/>
              </a:pPr>
              <a:t>‹#›</a:t>
            </a:fld>
            <a:endParaRPr lang="de-DE" dirty="0">
              <a:latin typeface="+mn-lt"/>
              <a:cs typeface="+mn-cs"/>
            </a:endParaRPr>
          </a:p>
        </p:txBody>
      </p:sp>
      <p:sp>
        <p:nvSpPr>
          <p:cNvPr id="4" name="Datumsplatzhalter 3"/>
          <p:cNvSpPr>
            <a:spLocks noGrp="1"/>
          </p:cNvSpPr>
          <p:nvPr>
            <p:ph type="dt" sz="half" idx="10"/>
          </p:nvPr>
        </p:nvSpPr>
        <p:spPr>
          <a:xfrm>
            <a:off x="2843213" y="5300663"/>
            <a:ext cx="2133600" cy="365125"/>
          </a:xfrm>
        </p:spPr>
        <p:txBody>
          <a:bodyPr/>
          <a:lstStyle>
            <a:lvl1pPr>
              <a:defRPr/>
            </a:lvl1pPr>
          </a:lstStyle>
          <a:p>
            <a:pPr>
              <a:defRPr/>
            </a:pPr>
            <a:fld id="{55CD5D73-700E-4660-B495-B20095182D44}" type="datetimeFigureOut">
              <a:rPr lang="de-DE"/>
              <a:pPr>
                <a:defRPr/>
              </a:pPr>
              <a:t>24.04.2015</a:t>
            </a:fld>
            <a:endParaRPr lang="de-DE"/>
          </a:p>
        </p:txBody>
      </p:sp>
      <p:sp>
        <p:nvSpPr>
          <p:cNvPr id="5" name="Fußzeilenplatzhalter 4"/>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6" name="Foliennummernplatzhalter 5"/>
          <p:cNvSpPr>
            <a:spLocks noGrp="1"/>
          </p:cNvSpPr>
          <p:nvPr>
            <p:ph type="sldNum" sz="quarter" idx="12"/>
          </p:nvPr>
        </p:nvSpPr>
        <p:spPr>
          <a:xfrm>
            <a:off x="6011863" y="5445125"/>
            <a:ext cx="2133600" cy="365125"/>
          </a:xfrm>
        </p:spPr>
        <p:txBody>
          <a:bodyPr/>
          <a:lstStyle>
            <a:lvl1pPr>
              <a:defRPr/>
            </a:lvl1pPr>
          </a:lstStyle>
          <a:p>
            <a:pPr>
              <a:defRPr/>
            </a:pPr>
            <a:fld id="{ED87C95B-D962-4FED-B3BC-A1D24664104D}" type="slidenum">
              <a:rPr lang="de-DE"/>
              <a:pPr>
                <a:defRPr/>
              </a:pPr>
              <a:t>‹#›</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2843213" y="5300663"/>
            <a:ext cx="2133600" cy="365125"/>
          </a:xfrm>
        </p:spPr>
        <p:txBody>
          <a:bodyPr/>
          <a:lstStyle>
            <a:lvl1pPr>
              <a:defRPr/>
            </a:lvl1pPr>
          </a:lstStyle>
          <a:p>
            <a:pPr>
              <a:defRPr/>
            </a:pPr>
            <a:fld id="{E398FD3A-5C2A-49BA-BB36-676C8E586657}" type="datetimeFigureOut">
              <a:rPr lang="de-DE"/>
              <a:pPr>
                <a:defRPr/>
              </a:pPr>
              <a:t>24.04.2015</a:t>
            </a:fld>
            <a:endParaRPr lang="de-DE"/>
          </a:p>
        </p:txBody>
      </p:sp>
      <p:sp>
        <p:nvSpPr>
          <p:cNvPr id="6" name="Fußzeilenplatzhalter 5"/>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7" name="Foliennummernplatzhalter 6"/>
          <p:cNvSpPr>
            <a:spLocks noGrp="1"/>
          </p:cNvSpPr>
          <p:nvPr>
            <p:ph type="sldNum" sz="quarter" idx="12"/>
          </p:nvPr>
        </p:nvSpPr>
        <p:spPr>
          <a:xfrm>
            <a:off x="6011863" y="5445125"/>
            <a:ext cx="2133600" cy="365125"/>
          </a:xfrm>
        </p:spPr>
        <p:txBody>
          <a:bodyPr/>
          <a:lstStyle>
            <a:lvl1pPr>
              <a:defRPr/>
            </a:lvl1pPr>
          </a:lstStyle>
          <a:p>
            <a:pPr>
              <a:defRPr/>
            </a:pPr>
            <a:fld id="{8F96152F-1BCE-4950-ACF3-29893343C7BD}" type="slidenum">
              <a:rPr lang="de-DE"/>
              <a:pPr>
                <a:defRPr/>
              </a:pPr>
              <a:t>‹#›</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1600200"/>
            <a:ext cx="82296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2843213" y="5300663"/>
            <a:ext cx="2133600" cy="365125"/>
          </a:xfrm>
        </p:spPr>
        <p:txBody>
          <a:bodyPr/>
          <a:lstStyle>
            <a:lvl1pPr>
              <a:defRPr/>
            </a:lvl1pPr>
          </a:lstStyle>
          <a:p>
            <a:pPr>
              <a:defRPr/>
            </a:pPr>
            <a:fld id="{C8146168-FD7B-4CCB-AEFF-A33393EF671F}" type="datetimeFigureOut">
              <a:rPr lang="de-DE"/>
              <a:pPr>
                <a:defRPr/>
              </a:pPr>
              <a:t>24.04.2015</a:t>
            </a:fld>
            <a:endParaRPr lang="de-DE"/>
          </a:p>
        </p:txBody>
      </p:sp>
      <p:sp>
        <p:nvSpPr>
          <p:cNvPr id="5" name="Fußzeilenplatzhalter 4"/>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6" name="Foliennummernplatzhalter 5"/>
          <p:cNvSpPr>
            <a:spLocks noGrp="1"/>
          </p:cNvSpPr>
          <p:nvPr>
            <p:ph type="sldNum" sz="quarter" idx="12"/>
          </p:nvPr>
        </p:nvSpPr>
        <p:spPr>
          <a:xfrm>
            <a:off x="6011863" y="5445125"/>
            <a:ext cx="2133600" cy="365125"/>
          </a:xfrm>
        </p:spPr>
        <p:txBody>
          <a:bodyPr/>
          <a:lstStyle>
            <a:lvl1pPr>
              <a:defRPr/>
            </a:lvl1pPr>
          </a:lstStyle>
          <a:p>
            <a:pPr>
              <a:defRPr/>
            </a:pPr>
            <a:fld id="{E92AB7B5-E087-490E-A5CD-FA6A26252D43}" type="slidenum">
              <a:rPr lang="de-DE"/>
              <a:pPr>
                <a:defRPr/>
              </a:pPr>
              <a:t>‹#›</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2843213" y="5300663"/>
            <a:ext cx="2133600" cy="365125"/>
          </a:xfrm>
        </p:spPr>
        <p:txBody>
          <a:bodyPr/>
          <a:lstStyle>
            <a:lvl1pPr>
              <a:defRPr/>
            </a:lvl1pPr>
          </a:lstStyle>
          <a:p>
            <a:pPr>
              <a:defRPr/>
            </a:pPr>
            <a:fld id="{47CDD897-6054-4EC7-893E-8ED1BDCDAB68}" type="datetimeFigureOut">
              <a:rPr lang="de-DE"/>
              <a:pPr>
                <a:defRPr/>
              </a:pPr>
              <a:t>24.04.2015</a:t>
            </a:fld>
            <a:endParaRPr lang="de-DE"/>
          </a:p>
        </p:txBody>
      </p:sp>
      <p:sp>
        <p:nvSpPr>
          <p:cNvPr id="5" name="Fußzeilenplatzhalter 4"/>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de-DE"/>
          </a:p>
        </p:txBody>
      </p:sp>
      <p:sp>
        <p:nvSpPr>
          <p:cNvPr id="6" name="Foliennummernplatzhalter 5"/>
          <p:cNvSpPr>
            <a:spLocks noGrp="1"/>
          </p:cNvSpPr>
          <p:nvPr>
            <p:ph type="sldNum" sz="quarter" idx="12"/>
          </p:nvPr>
        </p:nvSpPr>
        <p:spPr>
          <a:xfrm>
            <a:off x="6011863" y="5445125"/>
            <a:ext cx="2133600" cy="365125"/>
          </a:xfrm>
        </p:spPr>
        <p:txBody>
          <a:bodyPr/>
          <a:lstStyle>
            <a:lvl1pPr>
              <a:defRPr/>
            </a:lvl1pPr>
          </a:lstStyle>
          <a:p>
            <a:pPr>
              <a:defRPr/>
            </a:pPr>
            <a:fld id="{E315F3DA-4322-4493-B2B8-33BAA35B12BC}"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a:xfrm>
            <a:off x="2843213" y="5300663"/>
            <a:ext cx="2133600" cy="365125"/>
          </a:xfrm>
        </p:spPr>
        <p:txBody>
          <a:bodyPr/>
          <a:lstStyle>
            <a:lvl1pPr>
              <a:defRPr/>
            </a:lvl1pPr>
          </a:lstStyle>
          <a:p>
            <a:pPr>
              <a:defRPr/>
            </a:pPr>
            <a:fld id="{214A2E97-7D85-412C-AD87-56814D7B3F6E}" type="datetimeFigureOut">
              <a:rPr lang="de-DE"/>
              <a:pPr>
                <a:defRPr/>
              </a:pPr>
              <a:t>24.04.2015</a:t>
            </a:fld>
            <a:endParaRPr lang="de-DE"/>
          </a:p>
        </p:txBody>
      </p:sp>
      <p:sp>
        <p:nvSpPr>
          <p:cNvPr id="5" name="Fußzeilenplatzhalter 4"/>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6" name="Foliennummernplatzhalter 5"/>
          <p:cNvSpPr>
            <a:spLocks noGrp="1"/>
          </p:cNvSpPr>
          <p:nvPr>
            <p:ph type="sldNum" sz="quarter" idx="12"/>
          </p:nvPr>
        </p:nvSpPr>
        <p:spPr>
          <a:xfrm>
            <a:off x="6011863" y="5445125"/>
            <a:ext cx="2133600" cy="365125"/>
          </a:xfrm>
        </p:spPr>
        <p:txBody>
          <a:bodyPr/>
          <a:lstStyle>
            <a:lvl1pPr>
              <a:defRPr/>
            </a:lvl1pPr>
          </a:lstStyle>
          <a:p>
            <a:pPr>
              <a:defRPr/>
            </a:pPr>
            <a:fld id="{C0580AFE-7AA1-4D7C-A774-C6B35DD01CBD}" type="slidenum">
              <a:rPr lang="de-DE"/>
              <a:pPr>
                <a:defRPr/>
              </a:pPr>
              <a:t>‹#›</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2843213" y="5300663"/>
            <a:ext cx="2133600" cy="365125"/>
          </a:xfrm>
        </p:spPr>
        <p:txBody>
          <a:bodyPr/>
          <a:lstStyle>
            <a:lvl1pPr>
              <a:defRPr/>
            </a:lvl1pPr>
          </a:lstStyle>
          <a:p>
            <a:pPr>
              <a:defRPr/>
            </a:pPr>
            <a:fld id="{BAB548E0-0F62-4F6B-8E03-75D755CDD49B}" type="datetimeFigureOut">
              <a:rPr lang="de-DE"/>
              <a:pPr>
                <a:defRPr/>
              </a:pPr>
              <a:t>24.04.2015</a:t>
            </a:fld>
            <a:endParaRPr lang="de-DE"/>
          </a:p>
        </p:txBody>
      </p:sp>
      <p:sp>
        <p:nvSpPr>
          <p:cNvPr id="6" name="Fußzeilenplatzhalter 5"/>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7" name="Foliennummernplatzhalter 6"/>
          <p:cNvSpPr>
            <a:spLocks noGrp="1"/>
          </p:cNvSpPr>
          <p:nvPr>
            <p:ph type="sldNum" sz="quarter" idx="12"/>
          </p:nvPr>
        </p:nvSpPr>
        <p:spPr>
          <a:xfrm>
            <a:off x="6011863" y="5445125"/>
            <a:ext cx="2133600" cy="365125"/>
          </a:xfrm>
        </p:spPr>
        <p:txBody>
          <a:bodyPr/>
          <a:lstStyle>
            <a:lvl1pPr>
              <a:defRPr/>
            </a:lvl1pPr>
          </a:lstStyle>
          <a:p>
            <a:pPr>
              <a:defRPr/>
            </a:pPr>
            <a:fld id="{97823F65-590B-4F9C-908F-B96070BBE0E5}"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2843213" y="5300663"/>
            <a:ext cx="2133600" cy="365125"/>
          </a:xfrm>
        </p:spPr>
        <p:txBody>
          <a:bodyPr/>
          <a:lstStyle>
            <a:lvl1pPr>
              <a:defRPr/>
            </a:lvl1pPr>
          </a:lstStyle>
          <a:p>
            <a:pPr>
              <a:defRPr/>
            </a:pPr>
            <a:fld id="{6A628A4F-0D63-4810-A2AE-3FA22828AEE9}" type="datetimeFigureOut">
              <a:rPr lang="de-DE"/>
              <a:pPr>
                <a:defRPr/>
              </a:pPr>
              <a:t>24.04.2015</a:t>
            </a:fld>
            <a:endParaRPr lang="de-DE"/>
          </a:p>
        </p:txBody>
      </p:sp>
      <p:sp>
        <p:nvSpPr>
          <p:cNvPr id="8" name="Fußzeilenplatzhalter 7"/>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9" name="Foliennummernplatzhalter 8"/>
          <p:cNvSpPr>
            <a:spLocks noGrp="1"/>
          </p:cNvSpPr>
          <p:nvPr>
            <p:ph type="sldNum" sz="quarter" idx="12"/>
          </p:nvPr>
        </p:nvSpPr>
        <p:spPr>
          <a:xfrm>
            <a:off x="6011863" y="5445125"/>
            <a:ext cx="2133600" cy="365125"/>
          </a:xfrm>
        </p:spPr>
        <p:txBody>
          <a:bodyPr/>
          <a:lstStyle>
            <a:lvl1pPr>
              <a:defRPr/>
            </a:lvl1pPr>
          </a:lstStyle>
          <a:p>
            <a:pPr>
              <a:defRPr/>
            </a:pPr>
            <a:fld id="{1A9230D3-8E14-4DF9-A6EB-E67F08B63906}"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2843213" y="5300663"/>
            <a:ext cx="2133600" cy="365125"/>
          </a:xfrm>
        </p:spPr>
        <p:txBody>
          <a:bodyPr/>
          <a:lstStyle>
            <a:lvl1pPr>
              <a:defRPr/>
            </a:lvl1pPr>
          </a:lstStyle>
          <a:p>
            <a:pPr>
              <a:defRPr/>
            </a:pPr>
            <a:fld id="{0F856F82-D803-47D6-8555-32B665F13DE7}" type="datetimeFigureOut">
              <a:rPr lang="de-DE"/>
              <a:pPr>
                <a:defRPr/>
              </a:pPr>
              <a:t>24.04.2015</a:t>
            </a:fld>
            <a:endParaRPr lang="de-DE"/>
          </a:p>
        </p:txBody>
      </p:sp>
      <p:sp>
        <p:nvSpPr>
          <p:cNvPr id="4" name="Fußzeilenplatzhalter 3"/>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5" name="Foliennummernplatzhalter 4"/>
          <p:cNvSpPr>
            <a:spLocks noGrp="1"/>
          </p:cNvSpPr>
          <p:nvPr>
            <p:ph type="sldNum" sz="quarter" idx="12"/>
          </p:nvPr>
        </p:nvSpPr>
        <p:spPr>
          <a:xfrm>
            <a:off x="6011863" y="5445125"/>
            <a:ext cx="2133600" cy="365125"/>
          </a:xfrm>
        </p:spPr>
        <p:txBody>
          <a:bodyPr/>
          <a:lstStyle>
            <a:lvl1pPr>
              <a:defRPr/>
            </a:lvl1pPr>
          </a:lstStyle>
          <a:p>
            <a:pPr>
              <a:defRPr/>
            </a:pPr>
            <a:fld id="{F5CE005F-C6AB-4CB4-B3A6-CFF7D6385747}"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2843213" y="5300663"/>
            <a:ext cx="2133600" cy="365125"/>
          </a:xfrm>
        </p:spPr>
        <p:txBody>
          <a:bodyPr/>
          <a:lstStyle>
            <a:lvl1pPr>
              <a:defRPr/>
            </a:lvl1pPr>
          </a:lstStyle>
          <a:p>
            <a:pPr>
              <a:defRPr/>
            </a:pPr>
            <a:fld id="{119FFDBE-5C28-4C38-93E1-0F8C682D676B}" type="datetimeFigureOut">
              <a:rPr lang="de-DE"/>
              <a:pPr>
                <a:defRPr/>
              </a:pPr>
              <a:t>24.04.2015</a:t>
            </a:fld>
            <a:endParaRPr lang="de-DE"/>
          </a:p>
        </p:txBody>
      </p:sp>
      <p:sp>
        <p:nvSpPr>
          <p:cNvPr id="3" name="Fußzeilenplatzhalter 2"/>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4" name="Foliennummernplatzhalter 3"/>
          <p:cNvSpPr>
            <a:spLocks noGrp="1"/>
          </p:cNvSpPr>
          <p:nvPr>
            <p:ph type="sldNum" sz="quarter" idx="12"/>
          </p:nvPr>
        </p:nvSpPr>
        <p:spPr>
          <a:xfrm>
            <a:off x="6011863" y="5445125"/>
            <a:ext cx="2133600" cy="365125"/>
          </a:xfrm>
        </p:spPr>
        <p:txBody>
          <a:bodyPr/>
          <a:lstStyle>
            <a:lvl1pPr>
              <a:defRPr/>
            </a:lvl1pPr>
          </a:lstStyle>
          <a:p>
            <a:pPr>
              <a:defRPr/>
            </a:pPr>
            <a:fld id="{12427F8C-2E64-4623-B453-DB8EB01E4F19}"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2843213" y="5300663"/>
            <a:ext cx="2133600" cy="365125"/>
          </a:xfrm>
        </p:spPr>
        <p:txBody>
          <a:bodyPr/>
          <a:lstStyle>
            <a:lvl1pPr>
              <a:defRPr/>
            </a:lvl1pPr>
          </a:lstStyle>
          <a:p>
            <a:pPr>
              <a:defRPr/>
            </a:pPr>
            <a:fld id="{6B64982A-6084-4C2F-BB09-74CA76F0E9F4}" type="datetimeFigureOut">
              <a:rPr lang="de-DE"/>
              <a:pPr>
                <a:defRPr/>
              </a:pPr>
              <a:t>24.04.2015</a:t>
            </a:fld>
            <a:endParaRPr lang="de-DE"/>
          </a:p>
        </p:txBody>
      </p:sp>
      <p:sp>
        <p:nvSpPr>
          <p:cNvPr id="6" name="Fußzeilenplatzhalter 5"/>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7" name="Foliennummernplatzhalter 6"/>
          <p:cNvSpPr>
            <a:spLocks noGrp="1"/>
          </p:cNvSpPr>
          <p:nvPr>
            <p:ph type="sldNum" sz="quarter" idx="12"/>
          </p:nvPr>
        </p:nvSpPr>
        <p:spPr>
          <a:xfrm>
            <a:off x="6011863" y="5445125"/>
            <a:ext cx="2133600" cy="365125"/>
          </a:xfrm>
        </p:spPr>
        <p:txBody>
          <a:bodyPr/>
          <a:lstStyle>
            <a:lvl1pPr>
              <a:defRPr/>
            </a:lvl1pPr>
          </a:lstStyle>
          <a:p>
            <a:pPr>
              <a:defRPr/>
            </a:pPr>
            <a:fld id="{C9BCF60C-2C77-42D8-9ECA-F0FCC552ECBC}" type="slidenum">
              <a:rPr lang="de-DE"/>
              <a:pPr>
                <a:defRPr/>
              </a:pPr>
              <a:t>‹#›</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a:xfrm>
            <a:off x="2843213" y="5300663"/>
            <a:ext cx="2133600" cy="365125"/>
          </a:xfrm>
        </p:spPr>
        <p:txBody>
          <a:bodyPr/>
          <a:lstStyle>
            <a:lvl1pPr>
              <a:defRPr/>
            </a:lvl1pPr>
          </a:lstStyle>
          <a:p>
            <a:pPr>
              <a:defRPr/>
            </a:pPr>
            <a:fld id="{6381EA0B-4749-4843-BCE4-A8DFD996C353}" type="datetimeFigureOut">
              <a:rPr lang="de-DE"/>
              <a:pPr>
                <a:defRPr/>
              </a:pPr>
              <a:t>24.04.2015</a:t>
            </a:fld>
            <a:endParaRPr lang="de-DE"/>
          </a:p>
        </p:txBody>
      </p:sp>
      <p:sp>
        <p:nvSpPr>
          <p:cNvPr id="6" name="Fußzeilenplatzhalter 5"/>
          <p:cNvSpPr>
            <a:spLocks noGrp="1"/>
          </p:cNvSpPr>
          <p:nvPr>
            <p:ph type="ftr" sz="quarter" idx="11"/>
          </p:nvPr>
        </p:nvSpPr>
        <p:spPr>
          <a:xfrm>
            <a:off x="2771775" y="5732463"/>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de-DE"/>
          </a:p>
        </p:txBody>
      </p:sp>
      <p:sp>
        <p:nvSpPr>
          <p:cNvPr id="7" name="Foliennummernplatzhalter 6"/>
          <p:cNvSpPr>
            <a:spLocks noGrp="1"/>
          </p:cNvSpPr>
          <p:nvPr>
            <p:ph type="sldNum" sz="quarter" idx="12"/>
          </p:nvPr>
        </p:nvSpPr>
        <p:spPr>
          <a:xfrm>
            <a:off x="6011863" y="5445125"/>
            <a:ext cx="2133600" cy="365125"/>
          </a:xfrm>
        </p:spPr>
        <p:txBody>
          <a:bodyPr/>
          <a:lstStyle>
            <a:lvl1pPr>
              <a:defRPr/>
            </a:lvl1pPr>
          </a:lstStyle>
          <a:p>
            <a:pPr>
              <a:defRPr/>
            </a:pPr>
            <a:fld id="{5526FF21-EBFF-4C2D-ABEB-784311B8AC46}" type="slidenum">
              <a:rPr lang="de-DE"/>
              <a:pPr>
                <a:defRPr/>
              </a:pPr>
              <a:t>‹#›</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p:nvPr userDrawn="1"/>
        </p:nvSpPr>
        <p:spPr>
          <a:xfrm>
            <a:off x="0" y="6524625"/>
            <a:ext cx="9144000" cy="333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16" name="Rechteck 15"/>
          <p:cNvSpPr/>
          <p:nvPr userDrawn="1"/>
        </p:nvSpPr>
        <p:spPr>
          <a:xfrm>
            <a:off x="0" y="0"/>
            <a:ext cx="9144000"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  Zweite Ebene</a:t>
            </a:r>
          </a:p>
          <a:p>
            <a:pPr lvl="8"/>
            <a:r>
              <a:rPr lang="de-DE" dirty="0" smtClean="0"/>
              <a:t>  Dritte Ebene</a:t>
            </a:r>
          </a:p>
          <a:p>
            <a:pPr lvl="3"/>
            <a:r>
              <a:rPr lang="de-DE" dirty="0" smtClean="0"/>
              <a:t>  Vierte Ebene</a:t>
            </a:r>
          </a:p>
          <a:p>
            <a:pPr lvl="4"/>
            <a:r>
              <a:rPr lang="de-DE" dirty="0" smtClean="0"/>
              <a:t>  Fünfte Ebene</a:t>
            </a:r>
            <a:endParaRPr lang="de-DE" dirty="0"/>
          </a:p>
        </p:txBody>
      </p:sp>
      <p:sp>
        <p:nvSpPr>
          <p:cNvPr id="4" name="Datumsplatzhalter 3"/>
          <p:cNvSpPr>
            <a:spLocks noGrp="1"/>
          </p:cNvSpPr>
          <p:nvPr>
            <p:ph type="dt" sz="half" idx="2"/>
          </p:nvPr>
        </p:nvSpPr>
        <p:spPr>
          <a:xfrm>
            <a:off x="503238" y="6484938"/>
            <a:ext cx="3827462" cy="365125"/>
          </a:xfrm>
          <a:prstGeom prst="rect">
            <a:avLst/>
          </a:prstGeom>
        </p:spPr>
        <p:txBody>
          <a:bodyPr vert="horz" lIns="91440" tIns="45720" rIns="91440" bIns="45720" rtlCol="0" anchor="ctr"/>
          <a:lstStyle>
            <a:lvl1pPr algn="l" fontAlgn="auto">
              <a:spcBef>
                <a:spcPts val="0"/>
              </a:spcBef>
              <a:spcAft>
                <a:spcPts val="0"/>
              </a:spcAft>
              <a:defRPr sz="1000" smtClean="0">
                <a:solidFill>
                  <a:schemeClr val="tx1">
                    <a:tint val="75000"/>
                  </a:schemeClr>
                </a:solidFill>
                <a:latin typeface="+mn-lt"/>
                <a:cs typeface="+mn-cs"/>
              </a:defRPr>
            </a:lvl1pPr>
          </a:lstStyle>
          <a:p>
            <a:pPr>
              <a:defRPr/>
            </a:pPr>
            <a:fld id="{CE8D75C4-F45E-4ADA-BE1D-3690E6822A8C}" type="datetimeFigureOut">
              <a:rPr lang="de-DE"/>
              <a:pPr>
                <a:defRPr/>
              </a:pPr>
              <a:t>24.04.2015</a:t>
            </a:fld>
            <a:r>
              <a:rPr lang="de-DE" dirty="0"/>
              <a:t> ∙  </a:t>
            </a:r>
            <a:r>
              <a:rPr lang="de-DE" b="1" dirty="0" err="1"/>
              <a:t>SoCom</a:t>
            </a:r>
            <a:r>
              <a:rPr lang="de-DE" dirty="0"/>
              <a:t> Informationssysteme GmbH</a:t>
            </a:r>
            <a:endParaRPr lang="de-DE" b="1" dirty="0"/>
          </a:p>
        </p:txBody>
      </p:sp>
      <p:sp>
        <p:nvSpPr>
          <p:cNvPr id="6" name="Foliennummernplatzhalter 5"/>
          <p:cNvSpPr>
            <a:spLocks noGrp="1"/>
          </p:cNvSpPr>
          <p:nvPr>
            <p:ph type="sldNum" sz="quarter" idx="4"/>
          </p:nvPr>
        </p:nvSpPr>
        <p:spPr>
          <a:xfrm>
            <a:off x="6553200" y="6484938"/>
            <a:ext cx="2133600" cy="365125"/>
          </a:xfrm>
          <a:prstGeom prst="rect">
            <a:avLst/>
          </a:prstGeom>
        </p:spPr>
        <p:txBody>
          <a:bodyPr vert="horz" lIns="91440" tIns="45720" rIns="91440" bIns="45720" rtlCol="0" anchor="ctr"/>
          <a:lstStyle>
            <a:lvl1pPr algn="r" fontAlgn="auto">
              <a:spcBef>
                <a:spcPts val="0"/>
              </a:spcBef>
              <a:spcAft>
                <a:spcPts val="0"/>
              </a:spcAft>
              <a:defRPr sz="1000" dirty="0" smtClean="0">
                <a:solidFill>
                  <a:schemeClr val="tx1">
                    <a:tint val="75000"/>
                  </a:schemeClr>
                </a:solidFill>
                <a:latin typeface="+mn-lt"/>
                <a:cs typeface="+mn-cs"/>
              </a:defRPr>
            </a:lvl1pPr>
          </a:lstStyle>
          <a:p>
            <a:pPr>
              <a:defRPr/>
            </a:pPr>
            <a:r>
              <a:rPr lang="de-DE"/>
              <a:t>Folie </a:t>
            </a:r>
            <a:fld id="{E5063E14-CE91-4295-AD36-531F74C5B306}" type="slidenum">
              <a:rPr lang="de-DE"/>
              <a:pPr>
                <a:defRPr/>
              </a:pPr>
              <a:t>‹#›</a:t>
            </a:fld>
            <a:endParaRPr lang="de-DE"/>
          </a:p>
        </p:txBody>
      </p:sp>
      <p:cxnSp>
        <p:nvCxnSpPr>
          <p:cNvPr id="8" name="Gerade Verbindung 7"/>
          <p:cNvCxnSpPr/>
          <p:nvPr userDrawn="1"/>
        </p:nvCxnSpPr>
        <p:spPr>
          <a:xfrm>
            <a:off x="0" y="6524625"/>
            <a:ext cx="9144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0" y="1052513"/>
            <a:ext cx="9144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33" name="Grafik 4"/>
          <p:cNvPicPr>
            <a:picLocks noChangeAspect="1"/>
          </p:cNvPicPr>
          <p:nvPr userDrawn="1"/>
        </p:nvPicPr>
        <p:blipFill>
          <a:blip r:embed="rId13"/>
          <a:srcRect/>
          <a:stretch>
            <a:fillRect/>
          </a:stretch>
        </p:blipFill>
        <p:spPr bwMode="auto">
          <a:xfrm>
            <a:off x="6981825" y="263525"/>
            <a:ext cx="1728788" cy="52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algn="l" rtl="0" eaLnBrk="0" fontAlgn="base" hangingPunct="0">
        <a:spcBef>
          <a:spcPct val="20000"/>
        </a:spcBef>
        <a:spcAft>
          <a:spcPct val="0"/>
        </a:spcAft>
        <a:buClr>
          <a:srgbClr val="FF0000"/>
        </a:buClr>
        <a:buFont typeface="Wingdings" pitchFamily="2" charset="2"/>
        <a:buChar char="§"/>
        <a:defRPr>
          <a:solidFill>
            <a:schemeClr val="tx1"/>
          </a:solidFill>
          <a:latin typeface="Arial" charset="0"/>
        </a:defRPr>
      </a:lvl2pPr>
      <a:lvl3pPr algn="l" rtl="0" eaLnBrk="0" fontAlgn="base" hangingPunct="0">
        <a:spcBef>
          <a:spcPct val="20000"/>
        </a:spcBef>
        <a:spcAft>
          <a:spcPct val="0"/>
        </a:spcAft>
        <a:buClr>
          <a:srgbClr val="FF0000"/>
        </a:buClr>
        <a:buSzPct val="100000"/>
        <a:buFont typeface="Wingdings" pitchFamily="2" charset="2"/>
        <a:buChar char="§"/>
        <a:defRPr>
          <a:solidFill>
            <a:schemeClr val="tx1"/>
          </a:solidFill>
          <a:latin typeface="Arial" charset="0"/>
        </a:defRPr>
      </a:lvl3pPr>
      <a:lvl4pPr algn="l" rtl="0" eaLnBrk="0" fontAlgn="base" hangingPunct="0">
        <a:spcBef>
          <a:spcPct val="20000"/>
        </a:spcBef>
        <a:spcAft>
          <a:spcPct val="0"/>
        </a:spcAft>
        <a:buClr>
          <a:srgbClr val="FF0000"/>
        </a:buClr>
        <a:buFont typeface="Wingdings" pitchFamily="2" charset="2"/>
        <a:buChar char="§"/>
        <a:defRPr lang="de-DE" dirty="0">
          <a:solidFill>
            <a:schemeClr val="tx1"/>
          </a:solidFill>
          <a:latin typeface="Arial" charset="0"/>
        </a:defRPr>
      </a:lvl4pPr>
      <a:lvl5pPr algn="l" rtl="0" eaLnBrk="0" fontAlgn="base" hangingPunct="0">
        <a:spcBef>
          <a:spcPct val="20000"/>
        </a:spcBef>
        <a:spcAft>
          <a:spcPct val="0"/>
        </a:spcAft>
        <a:buClr>
          <a:srgbClr val="FF0000"/>
        </a:buClr>
        <a:buFont typeface="Wingdings" pitchFamily="2" charset="2"/>
        <a:buChar char="§"/>
        <a:defRPr>
          <a:solidFill>
            <a:schemeClr val="tx1"/>
          </a:solidFill>
          <a:latin typeface="Arial" charset="0"/>
        </a:defRPr>
      </a:lvl5pPr>
      <a:lvl6pPr marL="457200" algn="l" rtl="0" eaLnBrk="0" fontAlgn="base" hangingPunct="0">
        <a:spcBef>
          <a:spcPct val="20000"/>
        </a:spcBef>
        <a:spcAft>
          <a:spcPct val="0"/>
        </a:spcAft>
        <a:buClr>
          <a:srgbClr val="FF0000"/>
        </a:buClr>
        <a:buFont typeface="Wingdings" pitchFamily="2" charset="2"/>
        <a:buChar char="§"/>
        <a:defRPr>
          <a:solidFill>
            <a:schemeClr val="tx1"/>
          </a:solidFill>
          <a:latin typeface="Arial" charset="0"/>
        </a:defRPr>
      </a:lvl6pPr>
      <a:lvl7pPr>
        <a:buClr>
          <a:srgbClr val="FF0000"/>
        </a:buClr>
        <a:buFont typeface="Wingdings" pitchFamily="2" charset="2"/>
        <a:buChar char="§"/>
        <a:defRPr/>
      </a:lvl7pPr>
      <a:lvl8pPr marL="1371600" algn="l" rtl="0" eaLnBrk="0" fontAlgn="base" hangingPunct="0">
        <a:spcBef>
          <a:spcPct val="20000"/>
        </a:spcBef>
        <a:spcAft>
          <a:spcPct val="0"/>
        </a:spcAft>
        <a:buClr>
          <a:srgbClr val="FF0000"/>
        </a:buClr>
        <a:buFont typeface="Wingdings" pitchFamily="2" charset="2"/>
        <a:buChar char="§"/>
        <a:defRPr>
          <a:solidFill>
            <a:schemeClr val="tx1"/>
          </a:solidFill>
          <a:latin typeface="Arial" charset="0"/>
        </a:defRPr>
      </a:lvl8pPr>
      <a:lvl9pPr>
        <a:buClr>
          <a:srgbClr val="FF0000"/>
        </a:buClr>
        <a:buFont typeface="Wingdings" pitchFamily="2" charset="2"/>
        <a:buChar char="§"/>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eck 16"/>
          <p:cNvSpPr/>
          <p:nvPr userDrawn="1"/>
        </p:nvSpPr>
        <p:spPr>
          <a:xfrm>
            <a:off x="0" y="6524625"/>
            <a:ext cx="9144000" cy="3333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white"/>
              </a:solidFill>
            </a:endParaRPr>
          </a:p>
        </p:txBody>
      </p:sp>
      <p:sp>
        <p:nvSpPr>
          <p:cNvPr id="16" name="Rechteck 15"/>
          <p:cNvSpPr/>
          <p:nvPr userDrawn="1"/>
        </p:nvSpPr>
        <p:spPr>
          <a:xfrm>
            <a:off x="0" y="0"/>
            <a:ext cx="9144000" cy="10525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DE">
              <a:solidFill>
                <a:prstClr val="white"/>
              </a:solidFill>
            </a:endParaRP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smtClean="0"/>
              <a:t>Textmasterformate durch Klicken bearbeiten</a:t>
            </a:r>
          </a:p>
          <a:p>
            <a:pPr lvl="1"/>
            <a:r>
              <a:rPr lang="de-DE" dirty="0" smtClean="0"/>
              <a:t>  Zweite Ebene</a:t>
            </a:r>
          </a:p>
          <a:p>
            <a:pPr lvl="8"/>
            <a:r>
              <a:rPr lang="de-DE" dirty="0" smtClean="0"/>
              <a:t>  Dritte Ebene</a:t>
            </a:r>
          </a:p>
          <a:p>
            <a:pPr lvl="3"/>
            <a:r>
              <a:rPr lang="de-DE" dirty="0" smtClean="0"/>
              <a:t>  Vierte Ebene</a:t>
            </a:r>
          </a:p>
          <a:p>
            <a:pPr lvl="4"/>
            <a:r>
              <a:rPr lang="de-DE" dirty="0" smtClean="0"/>
              <a:t>  Fünfte Ebene</a:t>
            </a:r>
            <a:endParaRPr lang="de-DE" dirty="0"/>
          </a:p>
        </p:txBody>
      </p:sp>
      <p:sp>
        <p:nvSpPr>
          <p:cNvPr id="4" name="Datumsplatzhalter 3"/>
          <p:cNvSpPr>
            <a:spLocks noGrp="1"/>
          </p:cNvSpPr>
          <p:nvPr>
            <p:ph type="dt" sz="half" idx="2"/>
          </p:nvPr>
        </p:nvSpPr>
        <p:spPr>
          <a:xfrm>
            <a:off x="503238" y="6484938"/>
            <a:ext cx="3827462" cy="365125"/>
          </a:xfrm>
          <a:prstGeom prst="rect">
            <a:avLst/>
          </a:prstGeom>
        </p:spPr>
        <p:txBody>
          <a:bodyPr vert="horz" lIns="91440" tIns="45720" rIns="91440" bIns="45720" rtlCol="0" anchor="ctr"/>
          <a:lstStyle>
            <a:lvl1pPr algn="l" fontAlgn="auto">
              <a:spcBef>
                <a:spcPts val="0"/>
              </a:spcBef>
              <a:spcAft>
                <a:spcPts val="0"/>
              </a:spcAft>
              <a:defRPr sz="1000" smtClean="0">
                <a:solidFill>
                  <a:prstClr val="black">
                    <a:tint val="75000"/>
                  </a:prstClr>
                </a:solidFill>
                <a:latin typeface="+mn-lt"/>
                <a:cs typeface="+mn-cs"/>
              </a:defRPr>
            </a:lvl1pPr>
          </a:lstStyle>
          <a:p>
            <a:pPr>
              <a:defRPr/>
            </a:pPr>
            <a:fld id="{E72C0E63-8070-4695-B0CF-1385611C78F9}" type="datetimeFigureOut">
              <a:rPr lang="de-DE"/>
              <a:pPr>
                <a:defRPr/>
              </a:pPr>
              <a:t>24.04.2015</a:t>
            </a:fld>
            <a:r>
              <a:rPr lang="de-DE" dirty="0"/>
              <a:t> ∙  </a:t>
            </a:r>
            <a:r>
              <a:rPr lang="de-DE" b="1" dirty="0" err="1"/>
              <a:t>SoCom</a:t>
            </a:r>
            <a:r>
              <a:rPr lang="de-DE" dirty="0"/>
              <a:t> Informationssysteme GmbH</a:t>
            </a:r>
            <a:endParaRPr lang="de-DE" b="1" dirty="0"/>
          </a:p>
        </p:txBody>
      </p:sp>
      <p:sp>
        <p:nvSpPr>
          <p:cNvPr id="6" name="Foliennummernplatzhalter 5"/>
          <p:cNvSpPr>
            <a:spLocks noGrp="1"/>
          </p:cNvSpPr>
          <p:nvPr>
            <p:ph type="sldNum" sz="quarter" idx="4"/>
          </p:nvPr>
        </p:nvSpPr>
        <p:spPr>
          <a:xfrm>
            <a:off x="6553200" y="6484938"/>
            <a:ext cx="2133600" cy="365125"/>
          </a:xfrm>
          <a:prstGeom prst="rect">
            <a:avLst/>
          </a:prstGeom>
        </p:spPr>
        <p:txBody>
          <a:bodyPr vert="horz" lIns="91440" tIns="45720" rIns="91440" bIns="45720" rtlCol="0" anchor="ctr"/>
          <a:lstStyle>
            <a:lvl1pPr algn="r" fontAlgn="auto">
              <a:spcBef>
                <a:spcPts val="0"/>
              </a:spcBef>
              <a:spcAft>
                <a:spcPts val="0"/>
              </a:spcAft>
              <a:defRPr sz="1000" dirty="0" smtClean="0">
                <a:solidFill>
                  <a:prstClr val="black">
                    <a:tint val="75000"/>
                  </a:prstClr>
                </a:solidFill>
                <a:latin typeface="+mn-lt"/>
                <a:cs typeface="+mn-cs"/>
              </a:defRPr>
            </a:lvl1pPr>
          </a:lstStyle>
          <a:p>
            <a:pPr>
              <a:defRPr/>
            </a:pPr>
            <a:r>
              <a:rPr lang="de-DE"/>
              <a:t>Folie </a:t>
            </a:r>
            <a:fld id="{AF4370D6-E391-4580-8905-05A9317AA191}" type="slidenum">
              <a:rPr lang="de-DE"/>
              <a:pPr>
                <a:defRPr/>
              </a:pPr>
              <a:t>‹#›</a:t>
            </a:fld>
            <a:endParaRPr lang="de-DE"/>
          </a:p>
        </p:txBody>
      </p:sp>
      <p:cxnSp>
        <p:nvCxnSpPr>
          <p:cNvPr id="8" name="Gerade Verbindung 7"/>
          <p:cNvCxnSpPr/>
          <p:nvPr userDrawn="1"/>
        </p:nvCxnSpPr>
        <p:spPr>
          <a:xfrm>
            <a:off x="0" y="6524625"/>
            <a:ext cx="9144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userDrawn="1"/>
        </p:nvCxnSpPr>
        <p:spPr>
          <a:xfrm>
            <a:off x="0" y="1052513"/>
            <a:ext cx="9144000" cy="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321" name="Grafik 4"/>
          <p:cNvPicPr>
            <a:picLocks noChangeAspect="1"/>
          </p:cNvPicPr>
          <p:nvPr userDrawn="1"/>
        </p:nvPicPr>
        <p:blipFill>
          <a:blip r:embed="rId13"/>
          <a:srcRect/>
          <a:stretch>
            <a:fillRect/>
          </a:stretch>
        </p:blipFill>
        <p:spPr bwMode="auto">
          <a:xfrm>
            <a:off x="6981825" y="263525"/>
            <a:ext cx="1728788" cy="5270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Arial" charset="0"/>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charset="0"/>
        </a:defRPr>
      </a:lvl1pPr>
      <a:lvl2pPr algn="l" rtl="0" eaLnBrk="0" fontAlgn="base" hangingPunct="0">
        <a:spcBef>
          <a:spcPct val="20000"/>
        </a:spcBef>
        <a:spcAft>
          <a:spcPct val="0"/>
        </a:spcAft>
        <a:buClr>
          <a:srgbClr val="FF0000"/>
        </a:buClr>
        <a:buFont typeface="Wingdings" pitchFamily="2" charset="2"/>
        <a:buChar char="§"/>
        <a:defRPr>
          <a:solidFill>
            <a:schemeClr val="tx1"/>
          </a:solidFill>
          <a:latin typeface="Arial" charset="0"/>
        </a:defRPr>
      </a:lvl2pPr>
      <a:lvl3pPr algn="l" rtl="0" eaLnBrk="0" fontAlgn="base" hangingPunct="0">
        <a:spcBef>
          <a:spcPct val="20000"/>
        </a:spcBef>
        <a:spcAft>
          <a:spcPct val="0"/>
        </a:spcAft>
        <a:buClr>
          <a:srgbClr val="FF0000"/>
        </a:buClr>
        <a:buSzPct val="100000"/>
        <a:buFont typeface="Wingdings" pitchFamily="2" charset="2"/>
        <a:buChar char="§"/>
        <a:defRPr>
          <a:solidFill>
            <a:schemeClr val="tx1"/>
          </a:solidFill>
          <a:latin typeface="Arial" charset="0"/>
        </a:defRPr>
      </a:lvl3pPr>
      <a:lvl4pPr algn="l" rtl="0" eaLnBrk="0" fontAlgn="base" hangingPunct="0">
        <a:spcBef>
          <a:spcPct val="20000"/>
        </a:spcBef>
        <a:spcAft>
          <a:spcPct val="0"/>
        </a:spcAft>
        <a:buClr>
          <a:srgbClr val="FF0000"/>
        </a:buClr>
        <a:buFont typeface="Wingdings" pitchFamily="2" charset="2"/>
        <a:buChar char="§"/>
        <a:defRPr lang="de-DE" dirty="0">
          <a:solidFill>
            <a:schemeClr val="tx1"/>
          </a:solidFill>
          <a:latin typeface="Arial" charset="0"/>
        </a:defRPr>
      </a:lvl4pPr>
      <a:lvl5pPr algn="l" rtl="0" eaLnBrk="0" fontAlgn="base" hangingPunct="0">
        <a:spcBef>
          <a:spcPct val="20000"/>
        </a:spcBef>
        <a:spcAft>
          <a:spcPct val="0"/>
        </a:spcAft>
        <a:buClr>
          <a:srgbClr val="FF0000"/>
        </a:buClr>
        <a:buFont typeface="Wingdings" pitchFamily="2" charset="2"/>
        <a:buChar char="§"/>
        <a:defRPr>
          <a:solidFill>
            <a:schemeClr val="tx1"/>
          </a:solidFill>
          <a:latin typeface="Arial" charset="0"/>
        </a:defRPr>
      </a:lvl5pPr>
      <a:lvl6pPr marL="457200" algn="l" rtl="0" eaLnBrk="0" fontAlgn="base" hangingPunct="0">
        <a:spcBef>
          <a:spcPct val="20000"/>
        </a:spcBef>
        <a:spcAft>
          <a:spcPct val="0"/>
        </a:spcAft>
        <a:buClr>
          <a:srgbClr val="FF0000"/>
        </a:buClr>
        <a:buFont typeface="Wingdings" pitchFamily="2" charset="2"/>
        <a:buChar char="§"/>
        <a:defRPr>
          <a:solidFill>
            <a:schemeClr val="tx1"/>
          </a:solidFill>
          <a:latin typeface="Arial" charset="0"/>
        </a:defRPr>
      </a:lvl6pPr>
      <a:lvl7pPr>
        <a:buClr>
          <a:srgbClr val="FF0000"/>
        </a:buClr>
        <a:buFont typeface="Wingdings" pitchFamily="2" charset="2"/>
        <a:buChar char="§"/>
        <a:defRPr/>
      </a:lvl7pPr>
      <a:lvl8pPr marL="1371600" algn="l" rtl="0" eaLnBrk="0" fontAlgn="base" hangingPunct="0">
        <a:spcBef>
          <a:spcPct val="20000"/>
        </a:spcBef>
        <a:spcAft>
          <a:spcPct val="0"/>
        </a:spcAft>
        <a:buClr>
          <a:srgbClr val="FF0000"/>
        </a:buClr>
        <a:buFont typeface="Wingdings" pitchFamily="2" charset="2"/>
        <a:buChar char="§"/>
        <a:defRPr>
          <a:solidFill>
            <a:schemeClr val="tx1"/>
          </a:solidFill>
          <a:latin typeface="Arial" charset="0"/>
        </a:defRPr>
      </a:lvl8pPr>
      <a:lvl9pPr>
        <a:buClr>
          <a:srgbClr val="FF0000"/>
        </a:buClr>
        <a:buFont typeface="Wingdings" pitchFamily="2" charset="2"/>
        <a:buChar char="§"/>
        <a:defRPr/>
      </a:lvl9pPr>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29.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jpeg"/><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30.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22.png"/></Relationships>
</file>

<file path=ppt/slides/_rels/slide40.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jpeg"/><Relationship Id="rId2" Type="http://schemas.openxmlformats.org/officeDocument/2006/relationships/image" Target="../media/image24.jpeg"/><Relationship Id="rId16" Type="http://schemas.openxmlformats.org/officeDocument/2006/relationships/image" Target="../media/image38.jpeg"/><Relationship Id="rId1" Type="http://schemas.openxmlformats.org/officeDocument/2006/relationships/slideLayout" Target="../slideLayouts/slideLayout13.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jpe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a:solidFill>
                  <a:schemeClr val="tx1">
                    <a:lumMod val="50000"/>
                    <a:lumOff val="50000"/>
                  </a:schemeClr>
                </a:solidFill>
                <a:latin typeface="+mn-lt"/>
                <a:ea typeface="+mn-ea"/>
                <a:cs typeface="+mn-cs"/>
              </a:rPr>
              <a:t>Basisprogram</a:t>
            </a:r>
          </a:p>
        </p:txBody>
      </p:sp>
      <p:sp>
        <p:nvSpPr>
          <p:cNvPr id="5" name="Text Box 6"/>
          <p:cNvSpPr txBox="1">
            <a:spLocks noChangeArrowheads="1"/>
          </p:cNvSpPr>
          <p:nvPr/>
        </p:nvSpPr>
        <p:spPr bwMode="auto">
          <a:xfrm>
            <a:off x="6610350" y="1484313"/>
            <a:ext cx="2447925" cy="5219700"/>
          </a:xfrm>
          <a:prstGeom prst="rect">
            <a:avLst/>
          </a:prstGeom>
          <a:noFill/>
          <a:ln w="9525">
            <a:noFill/>
            <a:miter lim="800000"/>
            <a:headEnd/>
            <a:tailEnd/>
          </a:ln>
        </p:spPr>
        <p:txBody>
          <a:bodyPr>
            <a:spAutoFit/>
          </a:bodyPr>
          <a:lstStyle/>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Basisprogram</a:t>
            </a:r>
          </a:p>
          <a:p>
            <a:pPr marL="635000" lvl="1" indent="-177800" fontAlgn="auto">
              <a:spcBef>
                <a:spcPct val="20000"/>
              </a:spcBef>
              <a:spcAft>
                <a:spcPts val="0"/>
              </a:spcAft>
              <a:buClr>
                <a:srgbClr val="BFBFBF"/>
              </a:buClr>
              <a:buSzPct val="75000"/>
              <a:buFont typeface="Wingdings" pitchFamily="2" charset="2"/>
              <a:buChar char="§"/>
              <a:defRPr/>
            </a:pPr>
            <a:r>
              <a:rPr lang="de-DE" sz="1400" dirty="0" err="1">
                <a:solidFill>
                  <a:srgbClr val="C0C0C0"/>
                </a:solidFill>
                <a:latin typeface="+mn-lt"/>
                <a:cs typeface="+mn-cs"/>
              </a:rPr>
              <a:t>Allment</a:t>
            </a:r>
            <a:endParaRPr lang="de-DE" sz="1400" dirty="0">
              <a:solidFill>
                <a:srgbClr val="C0C0C0"/>
              </a:solidFill>
              <a:latin typeface="+mn-lt"/>
              <a:cs typeface="+mn-cs"/>
            </a:endParaRPr>
          </a:p>
          <a:p>
            <a:pPr marL="635000" lvl="1" indent="-177800" fontAlgn="auto">
              <a:spcBef>
                <a:spcPct val="20000"/>
              </a:spcBef>
              <a:spcAft>
                <a:spcPts val="0"/>
              </a:spcAft>
              <a:buClr>
                <a:srgbClr val="DD001A"/>
              </a:buClr>
              <a:buSzPct val="75000"/>
              <a:buFont typeface="Wingdings" pitchFamily="2" charset="2"/>
              <a:buChar char="§"/>
              <a:defRPr/>
            </a:pPr>
            <a:r>
              <a:rPr lang="de-DE" sz="1400" dirty="0">
                <a:latin typeface="+mn-lt"/>
                <a:cs typeface="+mn-cs"/>
              </a:rPr>
              <a:t>Kontakter</a:t>
            </a:r>
          </a:p>
          <a:p>
            <a:pPr marL="635000" lvl="1" indent="-177800" fontAlgn="auto">
              <a:spcBef>
                <a:spcPct val="20000"/>
              </a:spcBef>
              <a:spcAft>
                <a:spcPts val="0"/>
              </a:spcAft>
              <a:buClr>
                <a:prstClr val="white">
                  <a:lumMod val="75000"/>
                </a:prstClr>
              </a:buClr>
              <a:buSzPct val="75000"/>
              <a:buFont typeface="Wingdings" pitchFamily="2" charset="2"/>
              <a:buChar char="§"/>
              <a:defRPr/>
            </a:pPr>
            <a:r>
              <a:rPr lang="de-DE" sz="1400" dirty="0" err="1">
                <a:solidFill>
                  <a:srgbClr val="C0C0C0"/>
                </a:solidFill>
                <a:latin typeface="+mn-lt"/>
                <a:cs typeface="+mn-cs"/>
              </a:rPr>
              <a:t>Ordrebehandling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a:t>
            </a:r>
            <a:r>
              <a:rPr lang="nb-NO" sz="1400" dirty="0">
                <a:solidFill>
                  <a:schemeClr val="bg1">
                    <a:lumMod val="75000"/>
                  </a:schemeClr>
                </a:solidFill>
                <a:latin typeface="+mn-lt"/>
                <a:cs typeface="+mn-cs"/>
              </a:rPr>
              <a:t>øy</a:t>
            </a:r>
            <a:endParaRPr lang="de-DE" sz="1400" dirty="0">
              <a:solidFill>
                <a:schemeClr val="bg1">
                  <a:lumMod val="75000"/>
                </a:schemeClr>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a:t>
            </a:r>
            <a:r>
              <a:rPr lang="sv-SE" sz="1400" dirty="0" err="1">
                <a:solidFill>
                  <a:schemeClr val="bg1">
                    <a:lumMod val="75000"/>
                  </a:schemeClr>
                </a:solidFill>
                <a:latin typeface="+mn-lt"/>
                <a:cs typeface="+mn-cs"/>
              </a:rPr>
              <a:t>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a:t>
            </a:r>
            <a:r>
              <a:rPr lang="nb-NO" sz="1400" dirty="0">
                <a:solidFill>
                  <a:schemeClr val="bg1">
                    <a:lumMod val="75000"/>
                  </a:schemeClr>
                </a:solidFill>
                <a:latin typeface="+mn-lt"/>
                <a:cs typeface="+mn-cs"/>
              </a:rPr>
              <a:t>ø</a:t>
            </a:r>
            <a:r>
              <a:rPr lang="de-DE" sz="1400" dirty="0" err="1">
                <a:solidFill>
                  <a:srgbClr val="C0C0C0"/>
                </a:solidFill>
                <a:latin typeface="+mn-lt"/>
                <a:cs typeface="+mn-cs"/>
              </a:rPr>
              <a:t>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a:t>
            </a:r>
            <a:r>
              <a:rPr lang="nb-NO" sz="1400" dirty="0">
                <a:solidFill>
                  <a:schemeClr val="bg1">
                    <a:lumMod val="75000"/>
                  </a:schemeClr>
                </a:solidFill>
                <a:latin typeface="+mn-lt"/>
                <a:cs typeface="+mn-cs"/>
              </a:rPr>
              <a:t>ø</a:t>
            </a:r>
            <a:r>
              <a:rPr lang="de-DE" sz="1400" dirty="0">
                <a:solidFill>
                  <a:srgbClr val="C0C0C0"/>
                </a:solidFill>
                <a:latin typeface="+mn-lt"/>
                <a:cs typeface="+mn-cs"/>
              </a:rPr>
              <a:t>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a:p>
            <a:pPr lvl="1" fontAlgn="auto">
              <a:spcBef>
                <a:spcPct val="20000"/>
              </a:spcBef>
              <a:spcAft>
                <a:spcPts val="0"/>
              </a:spcAft>
              <a:buClr>
                <a:srgbClr val="DD001A"/>
              </a:buClr>
              <a:buSzPct val="75000"/>
              <a:defRPr/>
            </a:pPr>
            <a:endParaRPr lang="de-DE" sz="1400" dirty="0">
              <a:latin typeface="+mn-lt"/>
              <a:cs typeface="+mn-cs"/>
            </a:endParaRPr>
          </a:p>
        </p:txBody>
      </p:sp>
      <p:sp>
        <p:nvSpPr>
          <p:cNvPr id="7" name="Rectangle 3"/>
          <p:cNvSpPr txBox="1">
            <a:spLocks noChangeArrowheads="1"/>
          </p:cNvSpPr>
          <p:nvPr/>
        </p:nvSpPr>
        <p:spPr>
          <a:xfrm>
            <a:off x="395288" y="5445125"/>
            <a:ext cx="6215062" cy="1008063"/>
          </a:xfrm>
          <a:prstGeom prst="rect">
            <a:avLst/>
          </a:prstGeom>
        </p:spPr>
        <p:txBody>
          <a:bodyPr>
            <a:normAutofit/>
          </a:bodyPr>
          <a:lstStyle/>
          <a:p>
            <a:pPr fontAlgn="auto">
              <a:spcBef>
                <a:spcPts val="0"/>
              </a:spcBef>
              <a:spcAft>
                <a:spcPts val="0"/>
              </a:spcAft>
              <a:defRPr/>
            </a:pPr>
            <a:r>
              <a:rPr lang="nb-NO" sz="1400" dirty="0">
                <a:latin typeface="+mn-lt"/>
                <a:cs typeface="+mn-cs"/>
              </a:rPr>
              <a:t>Integrert kontaktstyring av klienter med overvåkings og oversendelses funksjoner. Evne til å skrive brev, tilbud, etc. ved hjelp av ferdige maler som er opprettet for kontaktpersonene.</a:t>
            </a:r>
            <a:endParaRPr lang="de-DE" sz="1400" b="1" kern="0" dirty="0">
              <a:solidFill>
                <a:srgbClr val="CB1C0F"/>
              </a:solidFill>
              <a:latin typeface="+mn-lt"/>
              <a:cs typeface="+mn-cs"/>
            </a:endParaRPr>
          </a:p>
        </p:txBody>
      </p:sp>
      <p:pic>
        <p:nvPicPr>
          <p:cNvPr id="36868" name="Grafik 1"/>
          <p:cNvPicPr>
            <a:picLocks noChangeAspect="1"/>
          </p:cNvPicPr>
          <p:nvPr/>
        </p:nvPicPr>
        <p:blipFill>
          <a:blip r:embed="rId2"/>
          <a:srcRect/>
          <a:stretch>
            <a:fillRect/>
          </a:stretch>
        </p:blipFill>
        <p:spPr bwMode="auto">
          <a:xfrm>
            <a:off x="539750" y="1612900"/>
            <a:ext cx="5491163" cy="357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a:solidFill>
                  <a:schemeClr val="tx1">
                    <a:lumMod val="50000"/>
                    <a:lumOff val="50000"/>
                  </a:schemeClr>
                </a:solidFill>
                <a:latin typeface="+mn-lt"/>
                <a:ea typeface="+mn-ea"/>
                <a:cs typeface="+mn-cs"/>
              </a:rPr>
              <a:t>Basisprogram</a:t>
            </a:r>
          </a:p>
        </p:txBody>
      </p:sp>
      <p:sp>
        <p:nvSpPr>
          <p:cNvPr id="5" name="Text Box 6"/>
          <p:cNvSpPr txBox="1">
            <a:spLocks noChangeArrowheads="1"/>
          </p:cNvSpPr>
          <p:nvPr/>
        </p:nvSpPr>
        <p:spPr bwMode="auto">
          <a:xfrm>
            <a:off x="6610350" y="1484313"/>
            <a:ext cx="2447925" cy="5219700"/>
          </a:xfrm>
          <a:prstGeom prst="rect">
            <a:avLst/>
          </a:prstGeom>
          <a:noFill/>
          <a:ln w="9525">
            <a:noFill/>
            <a:miter lim="800000"/>
            <a:headEnd/>
            <a:tailEnd/>
          </a:ln>
        </p:spPr>
        <p:txBody>
          <a:bodyPr>
            <a:spAutoFit/>
          </a:bodyPr>
          <a:lstStyle/>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Basisprogram</a:t>
            </a:r>
          </a:p>
          <a:p>
            <a:pPr marL="635000" lvl="1" indent="-177800" fontAlgn="auto">
              <a:spcBef>
                <a:spcPct val="20000"/>
              </a:spcBef>
              <a:spcAft>
                <a:spcPts val="0"/>
              </a:spcAft>
              <a:buClr>
                <a:srgbClr val="BFBFBF"/>
              </a:buClr>
              <a:buSzPct val="75000"/>
              <a:buFont typeface="Wingdings" pitchFamily="2" charset="2"/>
              <a:buChar char="§"/>
              <a:defRPr/>
            </a:pPr>
            <a:r>
              <a:rPr lang="de-DE" sz="1400" dirty="0" err="1">
                <a:solidFill>
                  <a:srgbClr val="C0C0C0"/>
                </a:solidFill>
                <a:latin typeface="+mn-lt"/>
                <a:cs typeface="+mn-cs"/>
              </a:rPr>
              <a:t>Allment</a:t>
            </a:r>
            <a:endParaRPr lang="de-DE" sz="1400" dirty="0">
              <a:solidFill>
                <a:srgbClr val="C0C0C0"/>
              </a:solidFill>
              <a:latin typeface="+mn-lt"/>
              <a:cs typeface="+mn-cs"/>
            </a:endParaRPr>
          </a:p>
          <a:p>
            <a:pPr marL="635000" lvl="1" indent="-177800" fontAlgn="auto">
              <a:spcBef>
                <a:spcPct val="20000"/>
              </a:spcBef>
              <a:spcAft>
                <a:spcPts val="0"/>
              </a:spcAft>
              <a:buClr>
                <a:srgbClr val="BFBFBF"/>
              </a:buClr>
              <a:buSzPct val="75000"/>
              <a:buFont typeface="Wingdings" pitchFamily="2" charset="2"/>
              <a:buChar char="§"/>
              <a:defRPr/>
            </a:pPr>
            <a:r>
              <a:rPr lang="de-DE" sz="1400" dirty="0">
                <a:solidFill>
                  <a:srgbClr val="C0C0C0"/>
                </a:solidFill>
                <a:latin typeface="+mn-lt"/>
                <a:cs typeface="+mn-cs"/>
              </a:rPr>
              <a:t>Kontakter</a:t>
            </a:r>
          </a:p>
          <a:p>
            <a:pPr marL="635000" lvl="1" indent="-177800" fontAlgn="auto">
              <a:spcBef>
                <a:spcPct val="20000"/>
              </a:spcBef>
              <a:spcAft>
                <a:spcPts val="0"/>
              </a:spcAft>
              <a:buClr>
                <a:srgbClr val="DD001A"/>
              </a:buClr>
              <a:buSzPct val="75000"/>
              <a:buFont typeface="Wingdings" pitchFamily="2" charset="2"/>
              <a:buChar char="§"/>
              <a:defRPr/>
            </a:pPr>
            <a:r>
              <a:rPr lang="de-DE" sz="1400" dirty="0" err="1">
                <a:latin typeface="+mn-lt"/>
                <a:cs typeface="+mn-cs"/>
              </a:rPr>
              <a:t>Ordrebehandling</a:t>
            </a:r>
            <a:endParaRPr lang="de-DE" sz="1400"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a:t>
            </a:r>
            <a:r>
              <a:rPr lang="nb-NO" sz="1400" dirty="0">
                <a:solidFill>
                  <a:schemeClr val="bg1">
                    <a:lumMod val="75000"/>
                  </a:schemeClr>
                </a:solidFill>
                <a:latin typeface="+mn-lt"/>
                <a:cs typeface="+mn-cs"/>
              </a:rPr>
              <a:t>øy</a:t>
            </a:r>
            <a:endParaRPr lang="de-DE" sz="1400" dirty="0">
              <a:solidFill>
                <a:schemeClr val="bg1">
                  <a:lumMod val="75000"/>
                </a:schemeClr>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a:t>
            </a:r>
            <a:r>
              <a:rPr lang="sv-SE" sz="1400" dirty="0" err="1">
                <a:solidFill>
                  <a:schemeClr val="bg1">
                    <a:lumMod val="75000"/>
                  </a:schemeClr>
                </a:solidFill>
                <a:latin typeface="+mn-lt"/>
                <a:cs typeface="+mn-cs"/>
              </a:rPr>
              <a:t>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a:t>
            </a:r>
            <a:r>
              <a:rPr lang="nb-NO" sz="1400" dirty="0">
                <a:solidFill>
                  <a:schemeClr val="bg1">
                    <a:lumMod val="75000"/>
                  </a:schemeClr>
                </a:solidFill>
                <a:latin typeface="+mn-lt"/>
                <a:cs typeface="+mn-cs"/>
              </a:rPr>
              <a:t>ø</a:t>
            </a:r>
            <a:r>
              <a:rPr lang="de-DE" sz="1400" dirty="0" err="1">
                <a:solidFill>
                  <a:srgbClr val="C0C0C0"/>
                </a:solidFill>
                <a:latin typeface="+mn-lt"/>
                <a:cs typeface="+mn-cs"/>
              </a:rPr>
              <a:t>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a:t>
            </a:r>
            <a:r>
              <a:rPr lang="nb-NO" sz="1400" dirty="0">
                <a:solidFill>
                  <a:schemeClr val="bg1">
                    <a:lumMod val="75000"/>
                  </a:schemeClr>
                </a:solidFill>
                <a:latin typeface="+mn-lt"/>
                <a:cs typeface="+mn-cs"/>
              </a:rPr>
              <a:t>ø</a:t>
            </a:r>
            <a:r>
              <a:rPr lang="de-DE" sz="1400" dirty="0">
                <a:solidFill>
                  <a:srgbClr val="C0C0C0"/>
                </a:solidFill>
                <a:latin typeface="+mn-lt"/>
                <a:cs typeface="+mn-cs"/>
              </a:rPr>
              <a:t>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a:p>
            <a:pPr lvl="1" fontAlgn="auto">
              <a:spcBef>
                <a:spcPct val="20000"/>
              </a:spcBef>
              <a:spcAft>
                <a:spcPts val="0"/>
              </a:spcAft>
              <a:buClr>
                <a:srgbClr val="DD001A"/>
              </a:buClr>
              <a:buSzPct val="75000"/>
              <a:defRPr/>
            </a:pPr>
            <a:endParaRPr lang="de-DE" sz="1400" dirty="0">
              <a:latin typeface="+mn-lt"/>
              <a:cs typeface="+mn-cs"/>
            </a:endParaRPr>
          </a:p>
        </p:txBody>
      </p:sp>
      <p:sp>
        <p:nvSpPr>
          <p:cNvPr id="7" name="Rectangle 3"/>
          <p:cNvSpPr txBox="1">
            <a:spLocks noChangeArrowheads="1"/>
          </p:cNvSpPr>
          <p:nvPr/>
        </p:nvSpPr>
        <p:spPr>
          <a:xfrm>
            <a:off x="395288" y="5445125"/>
            <a:ext cx="6215062" cy="1008063"/>
          </a:xfrm>
          <a:prstGeom prst="rect">
            <a:avLst/>
          </a:prstGeom>
        </p:spPr>
        <p:txBody>
          <a:bodyPr>
            <a:normAutofit/>
          </a:bodyPr>
          <a:lstStyle/>
          <a:p>
            <a:pPr fontAlgn="auto">
              <a:spcBef>
                <a:spcPts val="0"/>
              </a:spcBef>
              <a:spcAft>
                <a:spcPts val="0"/>
              </a:spcAft>
              <a:defRPr/>
            </a:pPr>
            <a:r>
              <a:rPr lang="sv-SE" sz="1400" dirty="0">
                <a:latin typeface="+mn-lt"/>
                <a:cs typeface="+mn-cs"/>
              </a:rPr>
              <a:t>Komplett </a:t>
            </a:r>
            <a:r>
              <a:rPr lang="sv-SE" sz="1400" dirty="0" err="1">
                <a:latin typeface="+mn-lt"/>
                <a:cs typeface="+mn-cs"/>
              </a:rPr>
              <a:t>ordrestyring</a:t>
            </a:r>
            <a:r>
              <a:rPr lang="sv-SE" sz="1400" dirty="0">
                <a:latin typeface="+mn-lt"/>
                <a:cs typeface="+mn-cs"/>
              </a:rPr>
              <a:t> med egen design på utskrifter. </a:t>
            </a:r>
            <a:endParaRPr lang="de-DE" sz="1400" b="1" kern="0" dirty="0">
              <a:solidFill>
                <a:srgbClr val="CB1C0F"/>
              </a:solidFill>
              <a:latin typeface="+mn-lt"/>
              <a:cs typeface="+mn-cs"/>
            </a:endParaRPr>
          </a:p>
        </p:txBody>
      </p:sp>
      <p:pic>
        <p:nvPicPr>
          <p:cNvPr id="37892" name="Grafik 1"/>
          <p:cNvPicPr>
            <a:picLocks noChangeAspect="1"/>
          </p:cNvPicPr>
          <p:nvPr/>
        </p:nvPicPr>
        <p:blipFill>
          <a:blip r:embed="rId2"/>
          <a:srcRect/>
          <a:stretch>
            <a:fillRect/>
          </a:stretch>
        </p:blipFill>
        <p:spPr bwMode="auto">
          <a:xfrm>
            <a:off x="539750" y="1630363"/>
            <a:ext cx="5491163" cy="3535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6"/>
          <p:cNvPicPr>
            <a:picLocks noChangeAspect="1" noChangeArrowheads="1"/>
          </p:cNvPicPr>
          <p:nvPr/>
        </p:nvPicPr>
        <p:blipFill>
          <a:blip r:embed="rId2"/>
          <a:srcRect/>
          <a:stretch>
            <a:fillRect/>
          </a:stretch>
        </p:blipFill>
        <p:spPr bwMode="auto">
          <a:xfrm>
            <a:off x="627063" y="1574800"/>
            <a:ext cx="5691187" cy="3709988"/>
          </a:xfrm>
          <a:prstGeom prst="rect">
            <a:avLst/>
          </a:prstGeom>
          <a:noFill/>
          <a:ln w="9525">
            <a:noFill/>
            <a:miter lim="800000"/>
            <a:headEnd/>
            <a:tailEnd/>
          </a:ln>
        </p:spPr>
      </p:pic>
      <p:sp>
        <p:nvSpPr>
          <p:cNvPr id="6" name="Rectangle 3"/>
          <p:cNvSpPr txBox="1">
            <a:spLocks noChangeArrowheads="1"/>
          </p:cNvSpPr>
          <p:nvPr/>
        </p:nvSpPr>
        <p:spPr>
          <a:xfrm>
            <a:off x="395288" y="5518150"/>
            <a:ext cx="8615362" cy="844550"/>
          </a:xfrm>
          <a:prstGeom prst="rect">
            <a:avLst/>
          </a:prstGeom>
        </p:spPr>
        <p:txBody>
          <a:bodyPr>
            <a:normAutofit/>
          </a:bodyPr>
          <a:lstStyle/>
          <a:p>
            <a:pPr fontAlgn="auto">
              <a:spcBef>
                <a:spcPts val="0"/>
              </a:spcBef>
              <a:spcAft>
                <a:spcPts val="0"/>
              </a:spcAft>
              <a:defRPr/>
            </a:pPr>
            <a:r>
              <a:rPr lang="sv-SE" sz="1400" dirty="0">
                <a:latin typeface="+mn-lt"/>
                <a:cs typeface="+mn-cs"/>
              </a:rPr>
              <a:t>Alle fakturaer </a:t>
            </a:r>
            <a:r>
              <a:rPr lang="sv-SE" sz="1400" dirty="0" err="1">
                <a:latin typeface="+mn-lt"/>
                <a:cs typeface="+mn-cs"/>
              </a:rPr>
              <a:t>og</a:t>
            </a:r>
            <a:r>
              <a:rPr lang="sv-SE" sz="1400" dirty="0">
                <a:latin typeface="+mn-lt"/>
                <a:cs typeface="+mn-cs"/>
              </a:rPr>
              <a:t> kreditnota blir automatisk lagret som PDF-filer </a:t>
            </a:r>
            <a:r>
              <a:rPr lang="sv-SE" sz="1400" dirty="0" err="1">
                <a:latin typeface="+mn-lt"/>
                <a:cs typeface="+mn-cs"/>
              </a:rPr>
              <a:t>og</a:t>
            </a:r>
            <a:r>
              <a:rPr lang="sv-SE" sz="1400" dirty="0">
                <a:latin typeface="+mn-lt"/>
                <a:cs typeface="+mn-cs"/>
              </a:rPr>
              <a:t> </a:t>
            </a:r>
            <a:r>
              <a:rPr lang="sv-SE" sz="1400" dirty="0" err="1">
                <a:latin typeface="+mn-lt"/>
                <a:cs typeface="+mn-cs"/>
              </a:rPr>
              <a:t>sortert</a:t>
            </a:r>
            <a:r>
              <a:rPr lang="sv-SE" sz="1400" dirty="0">
                <a:latin typeface="+mn-lt"/>
                <a:cs typeface="+mn-cs"/>
              </a:rPr>
              <a:t> </a:t>
            </a:r>
            <a:br>
              <a:rPr lang="sv-SE" sz="1400" dirty="0">
                <a:latin typeface="+mn-lt"/>
                <a:cs typeface="+mn-cs"/>
              </a:rPr>
            </a:br>
            <a:r>
              <a:rPr lang="sv-SE" sz="1400" dirty="0">
                <a:latin typeface="+mn-lt"/>
                <a:cs typeface="+mn-cs"/>
              </a:rPr>
              <a:t>I </a:t>
            </a:r>
            <a:r>
              <a:rPr lang="sv-SE" sz="1400" dirty="0" err="1">
                <a:latin typeface="+mn-lt"/>
                <a:cs typeface="+mn-cs"/>
              </a:rPr>
              <a:t>datorekkefølge</a:t>
            </a:r>
            <a:r>
              <a:rPr lang="sv-SE" sz="1400" dirty="0">
                <a:latin typeface="+mn-lt"/>
                <a:cs typeface="+mn-cs"/>
              </a:rPr>
              <a:t>. </a:t>
            </a:r>
            <a:br>
              <a:rPr lang="sv-SE" sz="1400" dirty="0">
                <a:latin typeface="+mn-lt"/>
                <a:cs typeface="+mn-cs"/>
              </a:rPr>
            </a:br>
            <a:endParaRPr lang="en-GB" sz="1400" kern="0" dirty="0">
              <a:solidFill>
                <a:sysClr val="windowText" lastClr="000000"/>
              </a:solidFill>
              <a:latin typeface="+mn-lt"/>
              <a:cs typeface="+mn-cs"/>
            </a:endParaRPr>
          </a:p>
          <a:p>
            <a:pPr fontAlgn="auto">
              <a:spcBef>
                <a:spcPts val="0"/>
              </a:spcBef>
              <a:spcAft>
                <a:spcPts val="0"/>
              </a:spcAft>
              <a:buFont typeface="Wingdings" pitchFamily="2" charset="2"/>
              <a:buNone/>
              <a:defRPr/>
            </a:pPr>
            <a:endParaRPr lang="de-DE" b="1" kern="0" dirty="0">
              <a:solidFill>
                <a:srgbClr val="CB1C0F"/>
              </a:solidFill>
              <a:latin typeface="+mn-lt"/>
              <a:cs typeface="+mn-cs"/>
            </a:endParaRPr>
          </a:p>
        </p:txBody>
      </p:sp>
      <p:sp>
        <p:nvSpPr>
          <p:cNvPr id="7"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Fakturering</a:t>
            </a:r>
            <a:endParaRPr lang="de-DE" sz="2000" kern="1200" dirty="0">
              <a:solidFill>
                <a:schemeClr val="tx1">
                  <a:lumMod val="50000"/>
                  <a:lumOff val="50000"/>
                </a:schemeClr>
              </a:solidFill>
              <a:latin typeface="+mn-lt"/>
              <a:ea typeface="+mn-ea"/>
              <a:cs typeface="+mn-cs"/>
            </a:endParaRPr>
          </a:p>
        </p:txBody>
      </p:sp>
      <p:sp>
        <p:nvSpPr>
          <p:cNvPr id="8" name="Text Box 6"/>
          <p:cNvSpPr txBox="1">
            <a:spLocks noChangeArrowheads="1"/>
          </p:cNvSpPr>
          <p:nvPr/>
        </p:nvSpPr>
        <p:spPr bwMode="auto">
          <a:xfrm>
            <a:off x="6610350" y="1484313"/>
            <a:ext cx="2447925" cy="4702175"/>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Fakturering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a:t>
            </a:r>
            <a:r>
              <a:rPr lang="nb-NO" sz="1400" dirty="0">
                <a:solidFill>
                  <a:schemeClr val="bg1">
                    <a:lumMod val="75000"/>
                  </a:schemeClr>
                </a:solidFill>
                <a:latin typeface="+mn-lt"/>
                <a:cs typeface="+mn-cs"/>
              </a:rPr>
              <a:t>øy</a:t>
            </a:r>
            <a:endParaRPr lang="de-DE" sz="1400" dirty="0">
              <a:solidFill>
                <a:schemeClr val="bg1">
                  <a:lumMod val="75000"/>
                </a:schemeClr>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a:t>
            </a:r>
            <a:r>
              <a:rPr lang="sv-SE" sz="1400" dirty="0" err="1">
                <a:solidFill>
                  <a:schemeClr val="bg1">
                    <a:lumMod val="75000"/>
                  </a:schemeClr>
                </a:solidFill>
                <a:latin typeface="+mn-lt"/>
                <a:cs typeface="+mn-cs"/>
              </a:rPr>
              <a:t>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a:t>
            </a:r>
            <a:r>
              <a:rPr lang="nb-NO" sz="1400" dirty="0">
                <a:solidFill>
                  <a:schemeClr val="bg1">
                    <a:lumMod val="75000"/>
                  </a:schemeClr>
                </a:solidFill>
                <a:latin typeface="+mn-lt"/>
                <a:cs typeface="+mn-cs"/>
              </a:rPr>
              <a:t>ø</a:t>
            </a:r>
            <a:r>
              <a:rPr lang="de-DE" sz="1400" dirty="0" err="1">
                <a:solidFill>
                  <a:srgbClr val="C0C0C0"/>
                </a:solidFill>
                <a:latin typeface="+mn-lt"/>
                <a:cs typeface="+mn-cs"/>
              </a:rPr>
              <a:t>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a:t>
            </a:r>
            <a:r>
              <a:rPr lang="nb-NO" sz="1400" dirty="0">
                <a:solidFill>
                  <a:schemeClr val="bg1">
                    <a:lumMod val="75000"/>
                  </a:schemeClr>
                </a:solidFill>
                <a:latin typeface="+mn-lt"/>
                <a:cs typeface="+mn-cs"/>
              </a:rPr>
              <a:t>ø</a:t>
            </a:r>
            <a:r>
              <a:rPr lang="de-DE" sz="1400" dirty="0">
                <a:solidFill>
                  <a:srgbClr val="C0C0C0"/>
                </a:solidFill>
                <a:latin typeface="+mn-lt"/>
                <a:cs typeface="+mn-cs"/>
              </a:rPr>
              <a:t>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a:p>
            <a:pPr lvl="1" fontAlgn="auto">
              <a:spcBef>
                <a:spcPct val="20000"/>
              </a:spcBef>
              <a:spcAft>
                <a:spcPts val="0"/>
              </a:spcAft>
              <a:buClr>
                <a:srgbClr val="DD001A"/>
              </a:buClr>
              <a:buSzPct val="75000"/>
              <a:defRPr/>
            </a:pPr>
            <a:endParaRPr lang="de-DE" sz="1400" dirty="0">
              <a:latin typeface="+mn-lt"/>
              <a:cs typeface="+mn-cs"/>
            </a:endParaRPr>
          </a:p>
          <a:p>
            <a:pPr fontAlgn="auto">
              <a:spcBef>
                <a:spcPct val="20000"/>
              </a:spcBef>
              <a:spcAft>
                <a:spcPts val="0"/>
              </a:spcAft>
              <a:buClr>
                <a:schemeClr val="bg1">
                  <a:lumMod val="75000"/>
                </a:schemeClr>
              </a:buClr>
              <a:buSzPct val="75000"/>
              <a:defRPr/>
            </a:pPr>
            <a:endParaRPr lang="de-DE" sz="1400" dirty="0">
              <a:solidFill>
                <a:srgbClr val="C0C0C0"/>
              </a:solidFill>
              <a:latin typeface="+mn-lt"/>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6"/>
          <p:cNvPicPr>
            <a:picLocks noChangeAspect="1" noChangeArrowheads="1"/>
          </p:cNvPicPr>
          <p:nvPr/>
        </p:nvPicPr>
        <p:blipFill>
          <a:blip r:embed="rId2"/>
          <a:srcRect/>
          <a:stretch>
            <a:fillRect/>
          </a:stretch>
        </p:blipFill>
        <p:spPr bwMode="auto">
          <a:xfrm>
            <a:off x="479425" y="1493838"/>
            <a:ext cx="5995988" cy="3860800"/>
          </a:xfrm>
          <a:prstGeom prst="rect">
            <a:avLst/>
          </a:prstGeom>
          <a:noFill/>
          <a:ln w="9525">
            <a:noFill/>
            <a:miter lim="800000"/>
            <a:headEnd/>
            <a:tailEnd/>
          </a:ln>
        </p:spPr>
      </p:pic>
      <p:sp>
        <p:nvSpPr>
          <p:cNvPr id="6" name="Rectangle 3"/>
          <p:cNvSpPr txBox="1">
            <a:spLocks noChangeArrowheads="1"/>
          </p:cNvSpPr>
          <p:nvPr/>
        </p:nvSpPr>
        <p:spPr>
          <a:xfrm>
            <a:off x="395288" y="5518150"/>
            <a:ext cx="6337300" cy="844550"/>
          </a:xfrm>
          <a:prstGeom prst="rect">
            <a:avLst/>
          </a:prstGeom>
        </p:spPr>
        <p:txBody>
          <a:bodyPr>
            <a:normAutofit/>
          </a:bodyPr>
          <a:lstStyle/>
          <a:p>
            <a:pPr fontAlgn="auto">
              <a:spcBef>
                <a:spcPts val="0"/>
              </a:spcBef>
              <a:spcAft>
                <a:spcPts val="0"/>
              </a:spcAft>
              <a:defRPr/>
            </a:pPr>
            <a:r>
              <a:rPr lang="nb-NO" sz="1400" dirty="0">
                <a:latin typeface="+mn-lt"/>
                <a:cs typeface="+mn-cs"/>
              </a:rPr>
              <a:t>Individuell merking av beboertøy på sykehjem kan gjøres via strekkode, matrixkode eller chip. Sykehjem og institusjoner kan bli fakturert hver for seg. </a:t>
            </a:r>
            <a:endParaRPr lang="de-DE" sz="1400" b="1" kern="0" dirty="0">
              <a:solidFill>
                <a:srgbClr val="CB1C0F"/>
              </a:solidFill>
              <a:latin typeface="+mn-lt"/>
              <a:cs typeface="+mn-cs"/>
            </a:endParaRPr>
          </a:p>
        </p:txBody>
      </p:sp>
      <p:sp>
        <p:nvSpPr>
          <p:cNvPr id="7"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9625"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Beboert</a:t>
            </a:r>
            <a:r>
              <a:rPr lang="nb-NO" sz="2000" dirty="0">
                <a:solidFill>
                  <a:schemeClr val="bg1">
                    <a:lumMod val="50000"/>
                  </a:schemeClr>
                </a:solidFill>
                <a:latin typeface="+mn-lt"/>
              </a:rPr>
              <a:t>øy</a:t>
            </a:r>
            <a:endParaRPr lang="de-DE" sz="2000" kern="1200" dirty="0">
              <a:solidFill>
                <a:schemeClr val="bg1">
                  <a:lumMod val="50000"/>
                </a:schemeClr>
              </a:solidFill>
              <a:latin typeface="+mn-lt"/>
              <a:ea typeface="+mn-ea"/>
              <a:cs typeface="+mn-cs"/>
            </a:endParaRPr>
          </a:p>
        </p:txBody>
      </p:sp>
      <p:sp>
        <p:nvSpPr>
          <p:cNvPr id="8" name="Text Box 6"/>
          <p:cNvSpPr txBox="1">
            <a:spLocks noChangeArrowheads="1"/>
          </p:cNvSpPr>
          <p:nvPr/>
        </p:nvSpPr>
        <p:spPr bwMode="auto">
          <a:xfrm>
            <a:off x="6610350" y="1484313"/>
            <a:ext cx="2447925" cy="4518025"/>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Beboert</a:t>
            </a:r>
            <a:r>
              <a:rPr lang="nb-NO" sz="1400" b="1" dirty="0">
                <a:latin typeface="+mn-lt"/>
                <a:cs typeface="+mn-cs"/>
              </a:rPr>
              <a:t>ø</a:t>
            </a:r>
            <a:r>
              <a:rPr lang="de-DE" sz="1400" b="1" dirty="0">
                <a:latin typeface="+mn-lt"/>
                <a:cs typeface="+mn-cs"/>
              </a:rPr>
              <a:t>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a:t>
            </a:r>
            <a:r>
              <a:rPr lang="sv-SE" sz="1400" dirty="0" err="1">
                <a:solidFill>
                  <a:schemeClr val="bg1">
                    <a:lumMod val="75000"/>
                  </a:schemeClr>
                </a:solidFill>
                <a:latin typeface="+mn-lt"/>
                <a:cs typeface="+mn-cs"/>
              </a:rPr>
              <a:t>klær</a:t>
            </a:r>
            <a:endParaRPr lang="de-DE" sz="1400" dirty="0">
              <a:solidFill>
                <a:schemeClr val="bg1">
                  <a:lumMod val="75000"/>
                </a:schemeClr>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a:t>
            </a:r>
            <a:r>
              <a:rPr lang="nb-NO" sz="1400" dirty="0">
                <a:solidFill>
                  <a:schemeClr val="bg1">
                    <a:lumMod val="75000"/>
                  </a:schemeClr>
                </a:solidFill>
                <a:latin typeface="+mn-lt"/>
                <a:cs typeface="+mn-cs"/>
              </a:rPr>
              <a:t>ø</a:t>
            </a:r>
            <a:r>
              <a:rPr lang="de-DE" sz="1400" dirty="0" err="1">
                <a:solidFill>
                  <a:srgbClr val="C0C0C0"/>
                </a:solidFill>
                <a:latin typeface="+mn-lt"/>
                <a:cs typeface="+mn-cs"/>
              </a:rPr>
              <a:t>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a:t>
            </a:r>
            <a:r>
              <a:rPr lang="nb-NO" sz="1400" dirty="0">
                <a:solidFill>
                  <a:schemeClr val="bg1">
                    <a:lumMod val="75000"/>
                  </a:schemeClr>
                </a:solidFill>
                <a:latin typeface="+mn-lt"/>
                <a:cs typeface="+mn-cs"/>
              </a:rPr>
              <a:t>ø</a:t>
            </a:r>
            <a:r>
              <a:rPr lang="de-DE" sz="1400" dirty="0">
                <a:solidFill>
                  <a:srgbClr val="C0C0C0"/>
                </a:solidFill>
                <a:latin typeface="+mn-lt"/>
                <a:cs typeface="+mn-cs"/>
              </a:rPr>
              <a:t>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a:p>
            <a:pPr fontAlgn="auto">
              <a:spcBef>
                <a:spcPct val="20000"/>
              </a:spcBef>
              <a:spcAft>
                <a:spcPts val="0"/>
              </a:spcAft>
              <a:buClr>
                <a:srgbClr val="DD001A"/>
              </a:buClr>
              <a:buSzPct val="75000"/>
              <a:defRPr/>
            </a:pPr>
            <a:endParaRPr lang="de-DE" sz="1400" b="1" dirty="0">
              <a:latin typeface="+mn-lt"/>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5288" y="5589588"/>
            <a:ext cx="6215062" cy="773112"/>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Arbeidsklær kan enten være tilordnet en enkelt bruker eller sirkulere som </a:t>
            </a:r>
            <a:br>
              <a:rPr lang="nb-NO" sz="1400" dirty="0">
                <a:latin typeface="+mn-lt"/>
                <a:cs typeface="+mn-cs"/>
              </a:rPr>
            </a:br>
            <a:r>
              <a:rPr lang="nb-NO" sz="1400" dirty="0">
                <a:latin typeface="+mn-lt"/>
                <a:cs typeface="+mn-cs"/>
              </a:rPr>
              <a:t>pool tøy. Etikettskriver programmet inkludert kan tilpasses alle standard </a:t>
            </a:r>
            <a:br>
              <a:rPr lang="nb-NO" sz="1400" dirty="0">
                <a:latin typeface="+mn-lt"/>
                <a:cs typeface="+mn-cs"/>
              </a:rPr>
            </a:br>
            <a:r>
              <a:rPr lang="nb-NO" sz="1400" dirty="0">
                <a:latin typeface="+mn-lt"/>
                <a:cs typeface="+mn-cs"/>
              </a:rPr>
              <a:t>skrivere tilgjengelig på markedet. </a:t>
            </a:r>
            <a:endParaRPr lang="de-DE" sz="1400" b="1" kern="0" dirty="0">
              <a:solidFill>
                <a:srgbClr val="CB1C0F"/>
              </a:solidFill>
              <a:latin typeface="+mn-lt"/>
              <a:cs typeface="+mn-cs"/>
            </a:endParaRPr>
          </a:p>
        </p:txBody>
      </p:sp>
      <p:pic>
        <p:nvPicPr>
          <p:cNvPr id="40962" name="Picture 6"/>
          <p:cNvPicPr>
            <a:picLocks noChangeAspect="1" noChangeArrowheads="1"/>
          </p:cNvPicPr>
          <p:nvPr/>
        </p:nvPicPr>
        <p:blipFill>
          <a:blip r:embed="rId2"/>
          <a:srcRect/>
          <a:stretch>
            <a:fillRect/>
          </a:stretch>
        </p:blipFill>
        <p:spPr bwMode="auto">
          <a:xfrm>
            <a:off x="457200" y="1484313"/>
            <a:ext cx="5999163" cy="3902075"/>
          </a:xfrm>
          <a:prstGeom prst="rect">
            <a:avLst/>
          </a:prstGeom>
          <a:noFill/>
          <a:ln w="9525">
            <a:noFill/>
            <a:miter lim="800000"/>
            <a:headEnd/>
            <a:tailEnd/>
          </a:ln>
        </p:spPr>
      </p:pic>
      <p:sp>
        <p:nvSpPr>
          <p:cNvPr id="7"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Arbeidsklær</a:t>
            </a:r>
            <a:r>
              <a:rPr lang="de-DE" sz="2000" kern="1200" dirty="0">
                <a:solidFill>
                  <a:schemeClr val="tx1">
                    <a:lumMod val="50000"/>
                    <a:lumOff val="50000"/>
                  </a:schemeClr>
                </a:solidFill>
                <a:latin typeface="+mn-lt"/>
                <a:ea typeface="+mn-ea"/>
                <a:cs typeface="+mn-cs"/>
              </a:rPr>
              <a:t/>
            </a:r>
            <a:br>
              <a:rPr lang="de-DE" sz="2000" kern="1200" dirty="0">
                <a:solidFill>
                  <a:schemeClr val="tx1">
                    <a:lumMod val="50000"/>
                    <a:lumOff val="50000"/>
                  </a:schemeClr>
                </a:solidFill>
                <a:latin typeface="+mn-lt"/>
                <a:ea typeface="+mn-ea"/>
                <a:cs typeface="+mn-cs"/>
              </a:rPr>
            </a:br>
            <a:endParaRPr lang="de-DE" sz="2000" kern="1200" dirty="0">
              <a:solidFill>
                <a:schemeClr val="tx1">
                  <a:lumMod val="50000"/>
                  <a:lumOff val="50000"/>
                </a:schemeClr>
              </a:solidFill>
              <a:latin typeface="+mn-lt"/>
              <a:ea typeface="+mn-ea"/>
              <a:cs typeface="+mn-cs"/>
            </a:endParaRPr>
          </a:p>
        </p:txBody>
      </p:sp>
      <p:sp>
        <p:nvSpPr>
          <p:cNvPr id="8" name="Text Box 6"/>
          <p:cNvSpPr txBox="1">
            <a:spLocks noChangeArrowheads="1"/>
          </p:cNvSpPr>
          <p:nvPr/>
        </p:nvSpPr>
        <p:spPr bwMode="auto">
          <a:xfrm>
            <a:off x="6584950" y="1484313"/>
            <a:ext cx="2447925" cy="4703762"/>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a:t>
            </a:r>
            <a:r>
              <a:rPr lang="nb-NO" sz="1400" dirty="0">
                <a:solidFill>
                  <a:srgbClr val="C0C0C0"/>
                </a:solidFill>
                <a:latin typeface="+mn-lt"/>
                <a:cs typeface="+mn-cs"/>
              </a:rPr>
              <a:t>øy</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Arbeids</a:t>
            </a:r>
            <a:r>
              <a:rPr lang="sv-SE" sz="1400" b="1" dirty="0" err="1">
                <a:latin typeface="+mn-lt"/>
                <a:cs typeface="+mn-cs"/>
              </a:rPr>
              <a:t>klær</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a:t>
            </a:r>
            <a:r>
              <a:rPr lang="nb-NO" sz="1400" dirty="0">
                <a:solidFill>
                  <a:schemeClr val="bg1">
                    <a:lumMod val="75000"/>
                  </a:schemeClr>
                </a:solidFill>
                <a:latin typeface="+mn-lt"/>
                <a:cs typeface="+mn-cs"/>
              </a:rPr>
              <a:t>ø</a:t>
            </a:r>
            <a:r>
              <a:rPr lang="de-DE" sz="1400" dirty="0" err="1">
                <a:solidFill>
                  <a:srgbClr val="C0C0C0"/>
                </a:solidFill>
                <a:latin typeface="+mn-lt"/>
                <a:cs typeface="+mn-cs"/>
              </a:rPr>
              <a:t>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a:t>
            </a:r>
            <a:r>
              <a:rPr lang="nb-NO" sz="1400" dirty="0">
                <a:solidFill>
                  <a:schemeClr val="bg1">
                    <a:lumMod val="75000"/>
                  </a:schemeClr>
                </a:solidFill>
                <a:latin typeface="+mn-lt"/>
                <a:cs typeface="+mn-cs"/>
              </a:rPr>
              <a:t>ø</a:t>
            </a:r>
            <a:r>
              <a:rPr lang="de-DE" sz="1400" dirty="0">
                <a:solidFill>
                  <a:srgbClr val="C0C0C0"/>
                </a:solidFill>
                <a:latin typeface="+mn-lt"/>
                <a:cs typeface="+mn-cs"/>
              </a:rPr>
              <a:t>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a:p>
            <a:pPr fontAlgn="auto">
              <a:spcBef>
                <a:spcPct val="20000"/>
              </a:spcBef>
              <a:spcAft>
                <a:spcPts val="0"/>
              </a:spcAft>
              <a:buClr>
                <a:srgbClr val="DD001A"/>
              </a:buClr>
              <a:buSzPct val="75000"/>
              <a:defRPr/>
            </a:pPr>
            <a:endParaRPr lang="de-DE" sz="1400" b="1" dirty="0">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endParaRPr lang="de-DE" sz="1400" b="1" dirty="0">
              <a:latin typeface="+mn-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a:solidFill>
                  <a:schemeClr val="tx1">
                    <a:lumMod val="50000"/>
                    <a:lumOff val="50000"/>
                  </a:schemeClr>
                </a:solidFill>
                <a:latin typeface="+mn-lt"/>
                <a:ea typeface="+mn-ea"/>
                <a:cs typeface="+mn-cs"/>
              </a:rPr>
              <a:t>OP-</a:t>
            </a:r>
            <a:r>
              <a:rPr lang="de-DE" sz="2000" kern="1200" dirty="0" err="1">
                <a:solidFill>
                  <a:schemeClr val="tx1">
                    <a:lumMod val="50000"/>
                    <a:lumOff val="50000"/>
                  </a:schemeClr>
                </a:solidFill>
                <a:latin typeface="+mn-lt"/>
                <a:ea typeface="+mn-ea"/>
                <a:cs typeface="+mn-cs"/>
              </a:rPr>
              <a:t>forsyning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608638"/>
            <a:ext cx="8615362" cy="773112"/>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Denne modulen bekrefter og dokumenterer kirurgiske stoffer og </a:t>
            </a:r>
            <a:br>
              <a:rPr lang="nb-NO" sz="1400" dirty="0">
                <a:latin typeface="+mn-lt"/>
                <a:cs typeface="+mn-cs"/>
              </a:rPr>
            </a:br>
            <a:r>
              <a:rPr lang="nb-NO" sz="1400" dirty="0">
                <a:latin typeface="+mn-lt"/>
                <a:cs typeface="+mn-cs"/>
              </a:rPr>
              <a:t>kompresjonsstrømpe håndtering. </a:t>
            </a:r>
            <a:endParaRPr lang="de-DE" sz="1400"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1846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a:t>
            </a:r>
            <a:r>
              <a:rPr lang="nb-NO" sz="1400" dirty="0">
                <a:solidFill>
                  <a:schemeClr val="bg1">
                    <a:lumMod val="75000"/>
                  </a:schemeClr>
                </a:solidFill>
                <a:latin typeface="+mn-lt"/>
                <a:cs typeface="+mn-cs"/>
              </a:rPr>
              <a:t>øy</a:t>
            </a:r>
            <a:endParaRPr lang="de-DE" sz="1400" dirty="0">
              <a:solidFill>
                <a:schemeClr val="bg1">
                  <a:lumMod val="75000"/>
                </a:schemeClr>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a:t>
            </a:r>
            <a:r>
              <a:rPr lang="sv-SE" sz="1400" dirty="0" err="1">
                <a:solidFill>
                  <a:schemeClr val="bg1">
                    <a:lumMod val="75000"/>
                  </a:schemeClr>
                </a:solidFill>
                <a:latin typeface="+mn-lt"/>
                <a:cs typeface="+mn-cs"/>
              </a:rPr>
              <a:t>klær</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OP-</a:t>
            </a:r>
            <a:r>
              <a:rPr lang="de-DE" sz="1400" b="1" dirty="0" err="1">
                <a:latin typeface="+mn-lt"/>
                <a:cs typeface="+mn-cs"/>
              </a:rPr>
              <a:t>forsyning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a:t>
            </a:r>
            <a:r>
              <a:rPr lang="nb-NO" sz="1400" dirty="0">
                <a:solidFill>
                  <a:schemeClr val="bg1">
                    <a:lumMod val="75000"/>
                  </a:schemeClr>
                </a:solidFill>
                <a:latin typeface="+mn-lt"/>
                <a:cs typeface="+mn-cs"/>
              </a:rPr>
              <a:t>ø</a:t>
            </a:r>
            <a:r>
              <a:rPr lang="de-DE" sz="1400" dirty="0" err="1">
                <a:solidFill>
                  <a:srgbClr val="C0C0C0"/>
                </a:solidFill>
                <a:latin typeface="+mn-lt"/>
                <a:cs typeface="+mn-cs"/>
              </a:rPr>
              <a:t>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a:t>
            </a:r>
            <a:r>
              <a:rPr lang="nb-NO" sz="1400" dirty="0">
                <a:solidFill>
                  <a:schemeClr val="bg1">
                    <a:lumMod val="75000"/>
                  </a:schemeClr>
                </a:solidFill>
                <a:latin typeface="+mn-lt"/>
                <a:cs typeface="+mn-cs"/>
              </a:rPr>
              <a:t>ø</a:t>
            </a:r>
            <a:r>
              <a:rPr lang="de-DE" sz="1400" dirty="0">
                <a:solidFill>
                  <a:srgbClr val="C0C0C0"/>
                </a:solidFill>
                <a:latin typeface="+mn-lt"/>
                <a:cs typeface="+mn-cs"/>
              </a:rPr>
              <a:t>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41988" name="Grafik 1"/>
          <p:cNvPicPr>
            <a:picLocks noChangeAspect="1"/>
          </p:cNvPicPr>
          <p:nvPr/>
        </p:nvPicPr>
        <p:blipFill>
          <a:blip r:embed="rId2"/>
          <a:srcRect/>
          <a:stretch>
            <a:fillRect/>
          </a:stretch>
        </p:blipFill>
        <p:spPr bwMode="auto">
          <a:xfrm>
            <a:off x="485775" y="1495425"/>
            <a:ext cx="6019800" cy="3916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Kompresjonsstrømper</a:t>
            </a:r>
            <a:r>
              <a:rPr lang="de-DE" sz="2000" kern="1200" dirty="0">
                <a:solidFill>
                  <a:schemeClr val="tx1">
                    <a:lumMod val="50000"/>
                    <a:lumOff val="50000"/>
                  </a:schemeClr>
                </a:solidFill>
                <a:latin typeface="+mn-lt"/>
                <a:ea typeface="+mn-ea"/>
                <a:cs typeface="+mn-cs"/>
              </a:rPr>
              <a:t/>
            </a:r>
            <a:br>
              <a:rPr lang="de-DE" sz="2000" kern="1200" dirty="0">
                <a:solidFill>
                  <a:schemeClr val="tx1">
                    <a:lumMod val="50000"/>
                    <a:lumOff val="50000"/>
                  </a:schemeClr>
                </a:solidFill>
                <a:latin typeface="+mn-lt"/>
                <a:ea typeface="+mn-ea"/>
                <a:cs typeface="+mn-cs"/>
              </a:rPr>
            </a:br>
            <a:r>
              <a:rPr lang="de-DE" sz="2000" kern="1200" dirty="0">
                <a:solidFill>
                  <a:schemeClr val="tx1">
                    <a:lumMod val="50000"/>
                    <a:lumOff val="50000"/>
                  </a:schemeClr>
                </a:solidFill>
                <a:latin typeface="+mn-lt"/>
                <a:ea typeface="+mn-ea"/>
                <a:cs typeface="+mn-cs"/>
              </a:rPr>
              <a:t/>
            </a:r>
            <a:br>
              <a:rPr lang="de-DE" sz="2000" kern="1200" dirty="0">
                <a:solidFill>
                  <a:schemeClr val="tx1">
                    <a:lumMod val="50000"/>
                    <a:lumOff val="50000"/>
                  </a:schemeClr>
                </a:solidFill>
                <a:latin typeface="+mn-lt"/>
                <a:ea typeface="+mn-ea"/>
                <a:cs typeface="+mn-cs"/>
              </a:rPr>
            </a:b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608638"/>
            <a:ext cx="6215062" cy="773112"/>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Sortering av kompresjonsstrømper i forskjellige størrelser samles sammen i komplette sett i hyller. </a:t>
            </a:r>
            <a:r>
              <a:rPr lang="de-DE" sz="1400" kern="0" dirty="0">
                <a:solidFill>
                  <a:sysClr val="windowText" lastClr="000000"/>
                </a:solidFill>
                <a:latin typeface="+mn-lt"/>
                <a:cs typeface="+mn-cs"/>
              </a:rPr>
              <a:t> </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1846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a:t>
            </a:r>
            <a:r>
              <a:rPr lang="nb-NO" sz="1400" dirty="0">
                <a:solidFill>
                  <a:schemeClr val="bg1">
                    <a:lumMod val="75000"/>
                  </a:schemeClr>
                </a:solidFill>
                <a:latin typeface="+mn-lt"/>
                <a:cs typeface="+mn-cs"/>
              </a:rPr>
              <a:t>øy</a:t>
            </a:r>
            <a:endParaRPr lang="de-DE" sz="1400" dirty="0">
              <a:solidFill>
                <a:schemeClr val="bg1">
                  <a:lumMod val="75000"/>
                </a:schemeClr>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a:t>
            </a:r>
            <a:r>
              <a:rPr lang="sv-SE" sz="1400" dirty="0" err="1">
                <a:solidFill>
                  <a:schemeClr val="bg1">
                    <a:lumMod val="75000"/>
                  </a:schemeClr>
                </a:solidFill>
                <a:latin typeface="+mn-lt"/>
                <a:cs typeface="+mn-cs"/>
              </a:rPr>
              <a:t>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Kompresjonsstrømper</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a:t>
            </a:r>
            <a:r>
              <a:rPr lang="nb-NO" sz="1400" dirty="0">
                <a:solidFill>
                  <a:schemeClr val="bg1">
                    <a:lumMod val="75000"/>
                  </a:schemeClr>
                </a:solidFill>
                <a:latin typeface="+mn-lt"/>
                <a:cs typeface="+mn-cs"/>
              </a:rPr>
              <a:t>ø</a:t>
            </a:r>
            <a:r>
              <a:rPr lang="de-DE" sz="1400" dirty="0">
                <a:solidFill>
                  <a:srgbClr val="C0C0C0"/>
                </a:solidFill>
                <a:latin typeface="+mn-lt"/>
                <a:cs typeface="+mn-cs"/>
              </a:rPr>
              <a:t>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43012" name="Grafik 1"/>
          <p:cNvPicPr>
            <a:picLocks noChangeAspect="1"/>
          </p:cNvPicPr>
          <p:nvPr/>
        </p:nvPicPr>
        <p:blipFill>
          <a:blip r:embed="rId2"/>
          <a:srcRect/>
          <a:stretch>
            <a:fillRect/>
          </a:stretch>
        </p:blipFill>
        <p:spPr bwMode="auto">
          <a:xfrm>
            <a:off x="485775" y="1504950"/>
            <a:ext cx="6019800" cy="3897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Flattøy</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589588"/>
            <a:ext cx="8615362" cy="773112"/>
          </a:xfrm>
          <a:prstGeom prst="rect">
            <a:avLst/>
          </a:prstGeom>
        </p:spPr>
        <p:txBody>
          <a:bodyPr>
            <a:normAutofit/>
          </a:bodyPr>
          <a:lstStyle/>
          <a:p>
            <a:pPr fontAlgn="auto">
              <a:lnSpc>
                <a:spcPct val="80000"/>
              </a:lnSpc>
              <a:spcBef>
                <a:spcPts val="0"/>
              </a:spcBef>
              <a:spcAft>
                <a:spcPts val="0"/>
              </a:spcAft>
              <a:defRPr/>
            </a:pPr>
            <a:r>
              <a:rPr lang="sv-SE" sz="1400" dirty="0">
                <a:latin typeface="+mn-lt"/>
                <a:cs typeface="+mn-cs"/>
              </a:rPr>
              <a:t>Denne modulen </a:t>
            </a:r>
            <a:r>
              <a:rPr lang="sv-SE" sz="1400" dirty="0" err="1">
                <a:latin typeface="+mn-lt"/>
                <a:cs typeface="+mn-cs"/>
              </a:rPr>
              <a:t>håndterer</a:t>
            </a:r>
            <a:r>
              <a:rPr lang="sv-SE" sz="1400" dirty="0">
                <a:latin typeface="+mn-lt"/>
                <a:cs typeface="+mn-cs"/>
              </a:rPr>
              <a:t> </a:t>
            </a:r>
            <a:r>
              <a:rPr lang="sv-SE" sz="1400" dirty="0" err="1">
                <a:latin typeface="+mn-lt"/>
                <a:cs typeface="+mn-cs"/>
              </a:rPr>
              <a:t>lagerstyring</a:t>
            </a:r>
            <a:r>
              <a:rPr lang="sv-SE" sz="1400" dirty="0">
                <a:latin typeface="+mn-lt"/>
                <a:cs typeface="+mn-cs"/>
              </a:rPr>
              <a:t> </a:t>
            </a:r>
            <a:r>
              <a:rPr lang="sv-SE" sz="1400" dirty="0" err="1">
                <a:latin typeface="+mn-lt"/>
                <a:cs typeface="+mn-cs"/>
              </a:rPr>
              <a:t>og</a:t>
            </a:r>
            <a:r>
              <a:rPr lang="sv-SE" sz="1400" dirty="0">
                <a:latin typeface="+mn-lt"/>
                <a:cs typeface="+mn-cs"/>
              </a:rPr>
              <a:t> fakturering av </a:t>
            </a:r>
            <a:r>
              <a:rPr lang="sv-SE" sz="1400" dirty="0" err="1">
                <a:latin typeface="+mn-lt"/>
                <a:cs typeface="+mn-cs"/>
              </a:rPr>
              <a:t>flattøy</a:t>
            </a:r>
            <a:r>
              <a:rPr lang="sv-SE" sz="1400" dirty="0">
                <a:latin typeface="+mn-lt"/>
                <a:cs typeface="+mn-cs"/>
              </a:rPr>
              <a:t> </a:t>
            </a:r>
            <a:r>
              <a:rPr lang="sv-SE" sz="1400" dirty="0" err="1">
                <a:latin typeface="+mn-lt"/>
                <a:cs typeface="+mn-cs"/>
              </a:rPr>
              <a:t>artikler</a:t>
            </a:r>
            <a:r>
              <a:rPr lang="sv-SE" sz="1400" dirty="0">
                <a:latin typeface="+mn-lt"/>
                <a:cs typeface="+mn-cs"/>
              </a:rPr>
              <a:t>. </a:t>
            </a:r>
            <a:r>
              <a:rPr lang="sv-SE" sz="1400" dirty="0" err="1">
                <a:latin typeface="+mn-lt"/>
                <a:cs typeface="+mn-cs"/>
              </a:rPr>
              <a:t>Tallrike</a:t>
            </a:r>
            <a:r>
              <a:rPr lang="sv-SE" sz="1400" dirty="0">
                <a:latin typeface="+mn-lt"/>
                <a:cs typeface="+mn-cs"/>
              </a:rPr>
              <a:t> </a:t>
            </a:r>
            <a:r>
              <a:rPr lang="sv-SE" sz="1400" dirty="0" err="1">
                <a:latin typeface="+mn-lt"/>
                <a:cs typeface="+mn-cs"/>
              </a:rPr>
              <a:t>og</a:t>
            </a:r>
            <a:r>
              <a:rPr lang="sv-SE" sz="1400" dirty="0">
                <a:latin typeface="+mn-lt"/>
                <a:cs typeface="+mn-cs"/>
              </a:rPr>
              <a:t> </a:t>
            </a:r>
            <a:br>
              <a:rPr lang="sv-SE" sz="1400" dirty="0">
                <a:latin typeface="+mn-lt"/>
                <a:cs typeface="+mn-cs"/>
              </a:rPr>
            </a:br>
            <a:r>
              <a:rPr lang="sv-SE" sz="1400" dirty="0" err="1">
                <a:latin typeface="+mn-lt"/>
                <a:cs typeface="+mn-cs"/>
              </a:rPr>
              <a:t>ulike</a:t>
            </a:r>
            <a:r>
              <a:rPr lang="sv-SE" sz="1400" dirty="0">
                <a:latin typeface="+mn-lt"/>
                <a:cs typeface="+mn-cs"/>
              </a:rPr>
              <a:t> </a:t>
            </a:r>
            <a:r>
              <a:rPr lang="sv-SE" sz="1400" dirty="0" err="1">
                <a:latin typeface="+mn-lt"/>
                <a:cs typeface="+mn-cs"/>
              </a:rPr>
              <a:t>utleiesystem</a:t>
            </a:r>
            <a:r>
              <a:rPr lang="sv-SE" sz="1400" dirty="0">
                <a:latin typeface="+mn-lt"/>
                <a:cs typeface="+mn-cs"/>
              </a:rPr>
              <a:t> kan </a:t>
            </a:r>
            <a:r>
              <a:rPr lang="sv-SE" sz="1400" dirty="0" err="1">
                <a:latin typeface="+mn-lt"/>
                <a:cs typeface="+mn-cs"/>
              </a:rPr>
              <a:t>brukes</a:t>
            </a:r>
            <a:r>
              <a:rPr lang="sv-SE" sz="1400" dirty="0">
                <a:latin typeface="+mn-lt"/>
                <a:cs typeface="+mn-cs"/>
              </a:rPr>
              <a:t> </a:t>
            </a:r>
            <a:r>
              <a:rPr lang="sv-SE" sz="1400" dirty="0" err="1">
                <a:latin typeface="+mn-lt"/>
                <a:cs typeface="+mn-cs"/>
              </a:rPr>
              <a:t>til</a:t>
            </a:r>
            <a:r>
              <a:rPr lang="sv-SE" sz="1400" dirty="0">
                <a:latin typeface="+mn-lt"/>
                <a:cs typeface="+mn-cs"/>
              </a:rPr>
              <a:t> å </a:t>
            </a:r>
            <a:r>
              <a:rPr lang="sv-SE" sz="1400" dirty="0" err="1">
                <a:latin typeface="+mn-lt"/>
                <a:cs typeface="+mn-cs"/>
              </a:rPr>
              <a:t>møte</a:t>
            </a:r>
            <a:r>
              <a:rPr lang="sv-SE" sz="1400" dirty="0">
                <a:latin typeface="+mn-lt"/>
                <a:cs typeface="+mn-cs"/>
              </a:rPr>
              <a:t> </a:t>
            </a:r>
            <a:r>
              <a:rPr lang="sv-SE" sz="1400" dirty="0" err="1">
                <a:latin typeface="+mn-lt"/>
                <a:cs typeface="+mn-cs"/>
              </a:rPr>
              <a:t>ulike</a:t>
            </a:r>
            <a:r>
              <a:rPr lang="sv-SE" sz="1400" dirty="0">
                <a:latin typeface="+mn-lt"/>
                <a:cs typeface="+mn-cs"/>
              </a:rPr>
              <a:t> kunders behov. </a:t>
            </a:r>
            <a:br>
              <a:rPr lang="sv-SE" sz="1400" dirty="0">
                <a:latin typeface="+mn-lt"/>
                <a:cs typeface="+mn-cs"/>
              </a:rPr>
            </a:b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1846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a:t>
            </a:r>
            <a:r>
              <a:rPr lang="nb-NO" sz="1400" dirty="0">
                <a:solidFill>
                  <a:schemeClr val="bg1">
                    <a:lumMod val="75000"/>
                  </a:schemeClr>
                </a:solidFill>
                <a:latin typeface="+mn-lt"/>
                <a:cs typeface="+mn-cs"/>
              </a:rPr>
              <a:t>øy</a:t>
            </a:r>
            <a:endParaRPr lang="de-DE" sz="1400" dirty="0">
              <a:solidFill>
                <a:schemeClr val="bg1">
                  <a:lumMod val="75000"/>
                </a:schemeClr>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a:t>
            </a:r>
            <a:r>
              <a:rPr lang="sv-SE" sz="1400" dirty="0" err="1">
                <a:solidFill>
                  <a:schemeClr val="bg1">
                    <a:lumMod val="75000"/>
                  </a:schemeClr>
                </a:solidFill>
                <a:latin typeface="+mn-lt"/>
                <a:cs typeface="+mn-cs"/>
              </a:rPr>
              <a:t>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a:t>
            </a:r>
            <a:r>
              <a:rPr lang="nb-NO" sz="1400" dirty="0">
                <a:solidFill>
                  <a:schemeClr val="bg1">
                    <a:lumMod val="75000"/>
                  </a:schemeClr>
                </a:solidFill>
                <a:latin typeface="+mn-lt"/>
                <a:cs typeface="+mn-cs"/>
              </a:rPr>
              <a:t>ø</a:t>
            </a:r>
            <a:r>
              <a:rPr lang="de-DE" sz="1400" dirty="0" err="1">
                <a:solidFill>
                  <a:srgbClr val="C0C0C0"/>
                </a:solidFill>
                <a:latin typeface="+mn-lt"/>
                <a:cs typeface="+mn-cs"/>
              </a:rPr>
              <a:t>mper</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F</a:t>
            </a:r>
            <a:r>
              <a:rPr lang="sv-SE" sz="1400" b="1" dirty="0" err="1">
                <a:latin typeface="+mn-lt"/>
                <a:cs typeface="+mn-cs"/>
              </a:rPr>
              <a:t>lattøy</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44036" name="Grafik 1"/>
          <p:cNvPicPr>
            <a:picLocks noChangeAspect="1"/>
          </p:cNvPicPr>
          <p:nvPr/>
        </p:nvPicPr>
        <p:blipFill>
          <a:blip r:embed="rId2"/>
          <a:srcRect/>
          <a:stretch>
            <a:fillRect/>
          </a:stretch>
        </p:blipFill>
        <p:spPr bwMode="auto">
          <a:xfrm>
            <a:off x="485775" y="1484313"/>
            <a:ext cx="6013450" cy="391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Sykehjemsgods</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516563"/>
            <a:ext cx="8615362" cy="844550"/>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Mobile data kan legges inn via håndholdte skannere eller berøringsskjermer lokalt</a:t>
            </a:r>
          </a:p>
          <a:p>
            <a:pPr fontAlgn="auto">
              <a:lnSpc>
                <a:spcPct val="80000"/>
              </a:lnSpc>
              <a:spcBef>
                <a:spcPts val="0"/>
              </a:spcBef>
              <a:spcAft>
                <a:spcPts val="0"/>
              </a:spcAft>
              <a:defRPr/>
            </a:pPr>
            <a:r>
              <a:rPr lang="nb-NO" sz="1400" dirty="0">
                <a:latin typeface="+mn-lt"/>
                <a:cs typeface="+mn-cs"/>
              </a:rPr>
              <a:t> fra hver helseavdeling. Data som består av ex lager tilgjengelighet eller mulighet </a:t>
            </a:r>
          </a:p>
          <a:p>
            <a:pPr fontAlgn="auto">
              <a:lnSpc>
                <a:spcPct val="80000"/>
              </a:lnSpc>
              <a:spcBef>
                <a:spcPts val="0"/>
              </a:spcBef>
              <a:spcAft>
                <a:spcPts val="0"/>
              </a:spcAft>
              <a:defRPr/>
            </a:pPr>
            <a:r>
              <a:rPr lang="nb-NO" sz="1400" dirty="0">
                <a:latin typeface="+mn-lt"/>
                <a:cs typeface="+mn-cs"/>
              </a:rPr>
              <a:t>for å ange antall man vil bestille. </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1846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Kompresjonsstrømper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b="1" dirty="0" err="1">
                <a:latin typeface="+mn-lt"/>
                <a:cs typeface="+mn-cs"/>
              </a:rPr>
              <a:t>Sykehjemsgods</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45060" name="Grafik 1"/>
          <p:cNvPicPr>
            <a:picLocks noChangeAspect="1"/>
          </p:cNvPicPr>
          <p:nvPr/>
        </p:nvPicPr>
        <p:blipFill>
          <a:blip r:embed="rId2"/>
          <a:srcRect/>
          <a:stretch>
            <a:fillRect/>
          </a:stretch>
        </p:blipFill>
        <p:spPr bwMode="auto">
          <a:xfrm>
            <a:off x="492125" y="1484313"/>
            <a:ext cx="5972175" cy="388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Veiing</a:t>
            </a:r>
            <a:endParaRPr lang="de-DE" sz="2000" kern="1200" dirty="0">
              <a:solidFill>
                <a:schemeClr val="tx1">
                  <a:lumMod val="50000"/>
                  <a:lumOff val="50000"/>
                </a:schemeClr>
              </a:solidFill>
              <a:latin typeface="+mn-lt"/>
              <a:ea typeface="+mn-ea"/>
              <a:cs typeface="+mn-cs"/>
            </a:endParaRPr>
          </a:p>
        </p:txBody>
      </p:sp>
      <p:sp>
        <p:nvSpPr>
          <p:cNvPr id="10" name="Rectangle 3"/>
          <p:cNvSpPr txBox="1">
            <a:spLocks noChangeArrowheads="1"/>
          </p:cNvSpPr>
          <p:nvPr/>
        </p:nvSpPr>
        <p:spPr>
          <a:xfrm>
            <a:off x="395288" y="5516563"/>
            <a:ext cx="8615362" cy="844550"/>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Elektroniske vekter fra forskjellige produsenter kan knyttes til Tikos systemet og </a:t>
            </a:r>
          </a:p>
          <a:p>
            <a:pPr fontAlgn="auto">
              <a:lnSpc>
                <a:spcPct val="80000"/>
              </a:lnSpc>
              <a:spcBef>
                <a:spcPts val="0"/>
              </a:spcBef>
              <a:spcAft>
                <a:spcPts val="0"/>
              </a:spcAft>
              <a:defRPr/>
            </a:pPr>
            <a:r>
              <a:rPr lang="nb-NO" sz="1400" dirty="0">
                <a:latin typeface="+mn-lt"/>
                <a:cs typeface="+mn-cs"/>
              </a:rPr>
              <a:t>overføre data.</a:t>
            </a:r>
            <a:endParaRPr lang="de-DE" sz="1400" b="1" kern="0" dirty="0">
              <a:solidFill>
                <a:srgbClr val="CB1C0F"/>
              </a:solidFill>
              <a:latin typeface="+mn-lt"/>
              <a:cs typeface="+mn-cs"/>
            </a:endParaRPr>
          </a:p>
        </p:txBody>
      </p:sp>
      <p:sp>
        <p:nvSpPr>
          <p:cNvPr id="6" name="Text Box 6"/>
          <p:cNvSpPr txBox="1">
            <a:spLocks noChangeArrowheads="1"/>
          </p:cNvSpPr>
          <p:nvPr/>
        </p:nvSpPr>
        <p:spPr bwMode="auto">
          <a:xfrm>
            <a:off x="6610350" y="1484313"/>
            <a:ext cx="2447925" cy="41846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Fakturering</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Beboertøy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Arbeidsklær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OP-forsyning</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Kompresjonsstrømper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Flattøy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Sykehjemsgods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b="1" dirty="0" err="1">
                <a:latin typeface="+mn-lt"/>
                <a:cs typeface="+mn-cs"/>
              </a:rPr>
              <a:t>Veiing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46084" name="Grafik 1"/>
          <p:cNvPicPr>
            <a:picLocks noChangeAspect="1"/>
          </p:cNvPicPr>
          <p:nvPr/>
        </p:nvPicPr>
        <p:blipFill>
          <a:blip r:embed="rId2"/>
          <a:srcRect/>
          <a:stretch>
            <a:fillRect/>
          </a:stretch>
        </p:blipFill>
        <p:spPr bwMode="auto">
          <a:xfrm>
            <a:off x="477838" y="1497013"/>
            <a:ext cx="5999162" cy="384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3"/>
          <p:cNvSpPr txBox="1">
            <a:spLocks noChangeArrowheads="1"/>
          </p:cNvSpPr>
          <p:nvPr/>
        </p:nvSpPr>
        <p:spPr>
          <a:xfrm>
            <a:off x="331788" y="1268413"/>
            <a:ext cx="8056562" cy="5040312"/>
          </a:xfrm>
          <a:prstGeom prst="rect">
            <a:avLst/>
          </a:prstGeom>
        </p:spPr>
        <p:txBody>
          <a:bodyPr/>
          <a:lstStyle/>
          <a:p>
            <a:pPr marL="177800" indent="-177800" defTabSz="684213" eaLnBrk="0" hangingPunct="0">
              <a:spcAft>
                <a:spcPts val="1200"/>
              </a:spcAft>
              <a:buClr>
                <a:srgbClr val="DD001A"/>
              </a:buClr>
              <a:buFont typeface="Wingdings" pitchFamily="2" charset="2"/>
              <a:buChar char="§"/>
              <a:defRPr/>
            </a:pPr>
            <a:r>
              <a:rPr lang="de-DE" dirty="0" err="1">
                <a:solidFill>
                  <a:prstClr val="black"/>
                </a:solidFill>
                <a:latin typeface="+mn-lt"/>
                <a:cs typeface="+mn-cs"/>
              </a:rPr>
              <a:t>Grunnlagt</a:t>
            </a:r>
            <a:r>
              <a:rPr lang="de-DE" kern="0" dirty="0">
                <a:solidFill>
                  <a:prstClr val="black"/>
                </a:solidFill>
                <a:latin typeface="+mn-lt"/>
                <a:cs typeface="+mn-cs"/>
              </a:rPr>
              <a:t>		</a:t>
            </a:r>
            <a:r>
              <a:rPr lang="de-DE" dirty="0">
                <a:solidFill>
                  <a:prstClr val="black"/>
                </a:solidFill>
                <a:latin typeface="+mn-lt"/>
                <a:cs typeface="+mn-cs"/>
              </a:rPr>
              <a:t>1992</a:t>
            </a:r>
          </a:p>
          <a:p>
            <a:pPr marL="177800" indent="-177800" defTabSz="684213" eaLnBrk="0" hangingPunct="0">
              <a:spcAft>
                <a:spcPts val="1200"/>
              </a:spcAft>
              <a:buClr>
                <a:srgbClr val="DD001A"/>
              </a:buClr>
              <a:buFont typeface="Wingdings" pitchFamily="2" charset="2"/>
              <a:buChar char="§"/>
              <a:defRPr/>
            </a:pPr>
            <a:r>
              <a:rPr lang="de-DE" dirty="0" err="1">
                <a:solidFill>
                  <a:prstClr val="black"/>
                </a:solidFill>
                <a:latin typeface="+mn-lt"/>
                <a:cs typeface="+mn-cs"/>
              </a:rPr>
              <a:t>Ledelse</a:t>
            </a:r>
            <a:r>
              <a:rPr lang="de-DE" dirty="0">
                <a:solidFill>
                  <a:prstClr val="black"/>
                </a:solidFill>
                <a:latin typeface="+mn-lt"/>
                <a:cs typeface="+mn-cs"/>
              </a:rPr>
              <a:t>		</a:t>
            </a:r>
            <a:r>
              <a:rPr lang="de-DE" dirty="0" err="1">
                <a:solidFill>
                  <a:prstClr val="black"/>
                </a:solidFill>
                <a:latin typeface="+mn-lt"/>
                <a:cs typeface="+mn-cs"/>
              </a:rPr>
              <a:t>Forretningen</a:t>
            </a:r>
            <a:r>
              <a:rPr lang="de-DE" dirty="0">
                <a:solidFill>
                  <a:prstClr val="black"/>
                </a:solidFill>
                <a:latin typeface="+mn-lt"/>
                <a:cs typeface="+mn-cs"/>
              </a:rPr>
              <a:t> </a:t>
            </a:r>
            <a:r>
              <a:rPr lang="de-DE" dirty="0" err="1">
                <a:solidFill>
                  <a:prstClr val="black"/>
                </a:solidFill>
                <a:latin typeface="+mn-lt"/>
                <a:cs typeface="+mn-cs"/>
              </a:rPr>
              <a:t>drives</a:t>
            </a:r>
            <a:r>
              <a:rPr lang="de-DE" dirty="0">
                <a:solidFill>
                  <a:prstClr val="black"/>
                </a:solidFill>
                <a:latin typeface="+mn-lt"/>
                <a:cs typeface="+mn-cs"/>
              </a:rPr>
              <a:t> </a:t>
            </a:r>
            <a:r>
              <a:rPr lang="de-DE" dirty="0" err="1">
                <a:solidFill>
                  <a:prstClr val="black"/>
                </a:solidFill>
                <a:latin typeface="+mn-lt"/>
                <a:cs typeface="+mn-cs"/>
              </a:rPr>
              <a:t>av</a:t>
            </a:r>
            <a:r>
              <a:rPr lang="de-DE" dirty="0">
                <a:solidFill>
                  <a:prstClr val="black"/>
                </a:solidFill>
                <a:latin typeface="+mn-lt"/>
                <a:cs typeface="+mn-cs"/>
              </a:rPr>
              <a:t> </a:t>
            </a:r>
            <a:r>
              <a:rPr lang="de-DE" dirty="0" err="1">
                <a:solidFill>
                  <a:prstClr val="black"/>
                </a:solidFill>
                <a:latin typeface="+mn-lt"/>
                <a:cs typeface="+mn-cs"/>
              </a:rPr>
              <a:t>eierne</a:t>
            </a:r>
            <a:r>
              <a:rPr lang="de-DE" dirty="0">
                <a:solidFill>
                  <a:prstClr val="black"/>
                </a:solidFill>
                <a:latin typeface="+mn-lt"/>
                <a:cs typeface="+mn-cs"/>
              </a:rPr>
              <a:t> </a:t>
            </a:r>
            <a:br>
              <a:rPr lang="de-DE" dirty="0">
                <a:solidFill>
                  <a:prstClr val="black"/>
                </a:solidFill>
                <a:latin typeface="+mn-lt"/>
                <a:cs typeface="+mn-cs"/>
              </a:rPr>
            </a:br>
            <a:r>
              <a:rPr lang="de-DE" dirty="0">
                <a:solidFill>
                  <a:prstClr val="black"/>
                </a:solidFill>
                <a:latin typeface="+mn-lt"/>
                <a:cs typeface="+mn-cs"/>
              </a:rPr>
              <a:t>			Wolfgang </a:t>
            </a:r>
            <a:r>
              <a:rPr lang="de-DE" dirty="0" err="1">
                <a:solidFill>
                  <a:prstClr val="black"/>
                </a:solidFill>
                <a:latin typeface="+mn-lt"/>
                <a:cs typeface="+mn-cs"/>
              </a:rPr>
              <a:t>Faist</a:t>
            </a:r>
            <a:r>
              <a:rPr lang="de-DE" dirty="0">
                <a:solidFill>
                  <a:prstClr val="black"/>
                </a:solidFill>
                <a:latin typeface="+mn-lt"/>
                <a:cs typeface="+mn-cs"/>
              </a:rPr>
              <a:t> </a:t>
            </a:r>
            <a:r>
              <a:rPr lang="de-DE" dirty="0" err="1">
                <a:solidFill>
                  <a:prstClr val="black"/>
                </a:solidFill>
                <a:latin typeface="+mn-lt"/>
                <a:cs typeface="+mn-cs"/>
              </a:rPr>
              <a:t>og</a:t>
            </a:r>
            <a:r>
              <a:rPr lang="de-DE" dirty="0">
                <a:solidFill>
                  <a:prstClr val="black"/>
                </a:solidFill>
                <a:latin typeface="+mn-lt"/>
                <a:cs typeface="+mn-cs"/>
              </a:rPr>
              <a:t> Peter Turek</a:t>
            </a:r>
          </a:p>
          <a:p>
            <a:pPr marL="177800" indent="-177800" defTabSz="684213" eaLnBrk="0" hangingPunct="0">
              <a:spcAft>
                <a:spcPts val="1200"/>
              </a:spcAft>
              <a:buClr>
                <a:srgbClr val="DD001A"/>
              </a:buClr>
              <a:buFont typeface="Wingdings" pitchFamily="2" charset="2"/>
              <a:buChar char="§"/>
              <a:defRPr/>
            </a:pPr>
            <a:r>
              <a:rPr lang="de-DE" dirty="0" err="1">
                <a:solidFill>
                  <a:prstClr val="black"/>
                </a:solidFill>
                <a:latin typeface="+mn-lt"/>
                <a:cs typeface="+mn-cs"/>
              </a:rPr>
              <a:t>Ansatte</a:t>
            </a:r>
            <a:r>
              <a:rPr lang="de-DE" dirty="0">
                <a:solidFill>
                  <a:prstClr val="black"/>
                </a:solidFill>
                <a:latin typeface="+mn-lt"/>
                <a:cs typeface="+mn-cs"/>
              </a:rPr>
              <a:t>		</a:t>
            </a:r>
            <a:r>
              <a:rPr lang="de-DE" dirty="0" err="1">
                <a:solidFill>
                  <a:prstClr val="black"/>
                </a:solidFill>
                <a:latin typeface="+mn-lt"/>
                <a:cs typeface="+mn-cs"/>
              </a:rPr>
              <a:t>Totalt</a:t>
            </a:r>
            <a:r>
              <a:rPr lang="de-DE" dirty="0">
                <a:solidFill>
                  <a:prstClr val="black"/>
                </a:solidFill>
                <a:latin typeface="+mn-lt"/>
                <a:cs typeface="+mn-cs"/>
              </a:rPr>
              <a:t> 24 </a:t>
            </a:r>
            <a:r>
              <a:rPr lang="de-DE" dirty="0" err="1">
                <a:solidFill>
                  <a:prstClr val="black"/>
                </a:solidFill>
                <a:latin typeface="+mn-lt"/>
                <a:cs typeface="+mn-cs"/>
              </a:rPr>
              <a:t>st</a:t>
            </a:r>
            <a:r>
              <a:rPr lang="de-DE" dirty="0">
                <a:solidFill>
                  <a:prstClr val="black"/>
                </a:solidFill>
                <a:latin typeface="+mn-lt"/>
                <a:cs typeface="+mn-cs"/>
              </a:rPr>
              <a:t>, </a:t>
            </a:r>
            <a:r>
              <a:rPr lang="de-DE" dirty="0" err="1">
                <a:solidFill>
                  <a:prstClr val="black"/>
                </a:solidFill>
                <a:latin typeface="+mn-lt"/>
                <a:cs typeface="+mn-cs"/>
              </a:rPr>
              <a:t>hvorav</a:t>
            </a:r>
            <a:r>
              <a:rPr lang="de-DE" dirty="0">
                <a:solidFill>
                  <a:prstClr val="black"/>
                </a:solidFill>
                <a:latin typeface="+mn-lt"/>
                <a:cs typeface="+mn-cs"/>
              </a:rPr>
              <a:t> 9 </a:t>
            </a:r>
            <a:r>
              <a:rPr lang="de-DE" dirty="0" err="1">
                <a:solidFill>
                  <a:prstClr val="black"/>
                </a:solidFill>
                <a:latin typeface="+mn-lt"/>
                <a:cs typeface="+mn-cs"/>
              </a:rPr>
              <a:t>st</a:t>
            </a:r>
            <a:r>
              <a:rPr lang="de-DE" dirty="0">
                <a:solidFill>
                  <a:prstClr val="black"/>
                </a:solidFill>
                <a:latin typeface="+mn-lt"/>
                <a:cs typeface="+mn-cs"/>
              </a:rPr>
              <a:t> </a:t>
            </a:r>
            <a:r>
              <a:rPr lang="de-DE" dirty="0" err="1">
                <a:solidFill>
                  <a:prstClr val="black"/>
                </a:solidFill>
                <a:latin typeface="+mn-lt"/>
                <a:cs typeface="+mn-cs"/>
              </a:rPr>
              <a:t>på</a:t>
            </a:r>
            <a:r>
              <a:rPr lang="de-DE" dirty="0">
                <a:solidFill>
                  <a:prstClr val="black"/>
                </a:solidFill>
                <a:latin typeface="+mn-lt"/>
                <a:cs typeface="+mn-cs"/>
              </a:rPr>
              <a:t> </a:t>
            </a:r>
            <a:r>
              <a:rPr lang="de-DE" dirty="0" err="1">
                <a:solidFill>
                  <a:prstClr val="black"/>
                </a:solidFill>
                <a:latin typeface="+mn-lt"/>
                <a:cs typeface="+mn-cs"/>
              </a:rPr>
              <a:t>Utvikling</a:t>
            </a:r>
            <a:r>
              <a:rPr lang="de-DE" dirty="0">
                <a:solidFill>
                  <a:prstClr val="black"/>
                </a:solidFill>
                <a:latin typeface="+mn-lt"/>
                <a:cs typeface="+mn-cs"/>
              </a:rPr>
              <a:t> och 9 </a:t>
            </a:r>
            <a:r>
              <a:rPr lang="de-DE" dirty="0" err="1">
                <a:solidFill>
                  <a:prstClr val="black"/>
                </a:solidFill>
                <a:latin typeface="+mn-lt"/>
                <a:cs typeface="+mn-cs"/>
              </a:rPr>
              <a:t>st</a:t>
            </a:r>
            <a:r>
              <a:rPr lang="de-DE" dirty="0">
                <a:solidFill>
                  <a:prstClr val="black"/>
                </a:solidFill>
                <a:latin typeface="+mn-lt"/>
                <a:cs typeface="+mn-cs"/>
              </a:rPr>
              <a:t> </a:t>
            </a:r>
            <a:r>
              <a:rPr lang="de-DE" dirty="0" err="1">
                <a:solidFill>
                  <a:prstClr val="black"/>
                </a:solidFill>
                <a:latin typeface="+mn-lt"/>
                <a:cs typeface="+mn-cs"/>
              </a:rPr>
              <a:t>på</a:t>
            </a:r>
            <a:r>
              <a:rPr lang="de-DE" dirty="0">
                <a:solidFill>
                  <a:prstClr val="black"/>
                </a:solidFill>
                <a:latin typeface="+mn-lt"/>
                <a:cs typeface="+mn-cs"/>
              </a:rPr>
              <a:t> Kundesupport </a:t>
            </a:r>
          </a:p>
          <a:p>
            <a:pPr marL="177800" indent="-177800" defTabSz="684213" eaLnBrk="0" hangingPunct="0">
              <a:spcAft>
                <a:spcPts val="1200"/>
              </a:spcAft>
              <a:buClr>
                <a:srgbClr val="DD001A"/>
              </a:buClr>
              <a:buFont typeface="Wingdings" pitchFamily="2" charset="2"/>
              <a:buChar char="§"/>
              <a:defRPr/>
            </a:pPr>
            <a:r>
              <a:rPr lang="de-DE" dirty="0" err="1">
                <a:solidFill>
                  <a:prstClr val="black"/>
                </a:solidFill>
                <a:latin typeface="+mn-lt"/>
                <a:cs typeface="+mn-cs"/>
              </a:rPr>
              <a:t>Hovedkvarter</a:t>
            </a:r>
            <a:r>
              <a:rPr lang="de-DE" dirty="0">
                <a:solidFill>
                  <a:prstClr val="black"/>
                </a:solidFill>
                <a:latin typeface="+mn-lt"/>
                <a:cs typeface="+mn-cs"/>
              </a:rPr>
              <a:t>	</a:t>
            </a:r>
            <a:r>
              <a:rPr lang="de-DE" dirty="0" err="1">
                <a:solidFill>
                  <a:prstClr val="black"/>
                </a:solidFill>
                <a:latin typeface="+mn-lt"/>
                <a:cs typeface="+mn-cs"/>
              </a:rPr>
              <a:t>Krumbach</a:t>
            </a:r>
            <a:r>
              <a:rPr lang="de-DE" dirty="0">
                <a:solidFill>
                  <a:prstClr val="black"/>
                </a:solidFill>
                <a:latin typeface="+mn-lt"/>
                <a:cs typeface="+mn-cs"/>
              </a:rPr>
              <a:t> (</a:t>
            </a:r>
            <a:r>
              <a:rPr lang="de-DE" dirty="0" err="1">
                <a:solidFill>
                  <a:prstClr val="black"/>
                </a:solidFill>
                <a:latin typeface="+mn-lt"/>
                <a:cs typeface="+mn-cs"/>
              </a:rPr>
              <a:t>Tyskland</a:t>
            </a:r>
            <a:r>
              <a:rPr lang="de-DE" dirty="0">
                <a:solidFill>
                  <a:prstClr val="black"/>
                </a:solidFill>
                <a:latin typeface="+mn-lt"/>
                <a:cs typeface="+mn-cs"/>
              </a:rPr>
              <a:t>), </a:t>
            </a:r>
            <a:r>
              <a:rPr lang="de-DE" dirty="0" err="1">
                <a:solidFill>
                  <a:prstClr val="black"/>
                </a:solidFill>
                <a:latin typeface="+mn-lt"/>
                <a:cs typeface="+mn-cs"/>
              </a:rPr>
              <a:t>Niederraunau</a:t>
            </a:r>
            <a:r>
              <a:rPr lang="de-DE" dirty="0">
                <a:solidFill>
                  <a:prstClr val="black"/>
                </a:solidFill>
                <a:latin typeface="+mn-lt"/>
                <a:cs typeface="+mn-cs"/>
              </a:rPr>
              <a:t> </a:t>
            </a:r>
            <a:r>
              <a:rPr lang="de-DE" dirty="0" err="1">
                <a:solidFill>
                  <a:prstClr val="black"/>
                </a:solidFill>
                <a:latin typeface="+mn-lt"/>
                <a:cs typeface="+mn-cs"/>
              </a:rPr>
              <a:t>Industriområde</a:t>
            </a:r>
            <a:r>
              <a:rPr lang="de-DE" dirty="0">
                <a:solidFill>
                  <a:prstClr val="black"/>
                </a:solidFill>
                <a:latin typeface="+mn-lt"/>
                <a:cs typeface="+mn-cs"/>
              </a:rPr>
              <a:t> </a:t>
            </a:r>
            <a:br>
              <a:rPr lang="de-DE" dirty="0">
                <a:solidFill>
                  <a:prstClr val="black"/>
                </a:solidFill>
                <a:latin typeface="+mn-lt"/>
                <a:cs typeface="+mn-cs"/>
              </a:rPr>
            </a:br>
            <a:r>
              <a:rPr lang="de-DE" dirty="0">
                <a:solidFill>
                  <a:prstClr val="black"/>
                </a:solidFill>
                <a:latin typeface="+mn-lt"/>
                <a:cs typeface="+mn-cs"/>
              </a:rPr>
              <a:t>			 Nye </a:t>
            </a:r>
            <a:r>
              <a:rPr lang="de-DE" dirty="0" err="1">
                <a:solidFill>
                  <a:prstClr val="black"/>
                </a:solidFill>
                <a:latin typeface="+mn-lt"/>
                <a:cs typeface="+mn-cs"/>
              </a:rPr>
              <a:t>kontorbyggningen</a:t>
            </a:r>
            <a:r>
              <a:rPr lang="de-DE" dirty="0">
                <a:solidFill>
                  <a:prstClr val="black"/>
                </a:solidFill>
                <a:latin typeface="+mn-lt"/>
                <a:cs typeface="+mn-cs"/>
              </a:rPr>
              <a:t> </a:t>
            </a:r>
            <a:r>
              <a:rPr lang="de-DE" dirty="0" err="1">
                <a:solidFill>
                  <a:prstClr val="black"/>
                </a:solidFill>
                <a:latin typeface="+mn-lt"/>
                <a:cs typeface="+mn-cs"/>
              </a:rPr>
              <a:t>sto</a:t>
            </a:r>
            <a:r>
              <a:rPr lang="de-DE" dirty="0">
                <a:solidFill>
                  <a:prstClr val="black"/>
                </a:solidFill>
                <a:latin typeface="+mn-lt"/>
                <a:cs typeface="+mn-cs"/>
              </a:rPr>
              <a:t> klar 2011</a:t>
            </a:r>
          </a:p>
          <a:p>
            <a:pPr marL="342900" indent="-342900" eaLnBrk="0" hangingPunct="0">
              <a:spcAft>
                <a:spcPts val="1200"/>
              </a:spcAft>
              <a:buClr>
                <a:srgbClr val="DD001A"/>
              </a:buClr>
              <a:buFont typeface="Wingdings" pitchFamily="2" charset="2"/>
              <a:buChar char="§"/>
              <a:defRPr/>
            </a:pPr>
            <a:endParaRPr lang="de-DE" dirty="0">
              <a:solidFill>
                <a:srgbClr val="4D4D4D"/>
              </a:solidFill>
              <a:latin typeface="+mn-lt"/>
              <a:cs typeface="+mn-cs"/>
            </a:endParaRPr>
          </a:p>
        </p:txBody>
      </p:sp>
      <p:sp>
        <p:nvSpPr>
          <p:cNvPr id="13" name="Titel 1"/>
          <p:cNvSpPr>
            <a:spLocks noGrp="1"/>
          </p:cNvSpPr>
          <p:nvPr>
            <p:ph type="title"/>
          </p:nvPr>
        </p:nvSpPr>
        <p:spPr>
          <a:xfrm>
            <a:off x="331788" y="503238"/>
            <a:ext cx="8229600" cy="360362"/>
          </a:xfrm>
        </p:spPr>
        <p:txBody>
          <a:bodyPr/>
          <a:lstStyle/>
          <a:p>
            <a:pPr eaLnBrk="1" fontAlgn="auto" hangingPunct="1">
              <a:spcBef>
                <a:spcPts val="0"/>
              </a:spcBef>
              <a:spcAft>
                <a:spcPts val="0"/>
              </a:spcAft>
              <a:defRPr/>
            </a:pPr>
            <a:r>
              <a:rPr lang="de-DE" sz="2000" b="1" kern="1200" dirty="0" err="1">
                <a:solidFill>
                  <a:schemeClr val="tx1">
                    <a:lumMod val="50000"/>
                    <a:lumOff val="50000"/>
                  </a:schemeClr>
                </a:solidFill>
                <a:latin typeface="+mn-lt"/>
                <a:ea typeface="+mn-ea"/>
                <a:cs typeface="+mn-cs"/>
              </a:rPr>
              <a:t>SoCom</a:t>
            </a:r>
            <a:r>
              <a:rPr lang="de-DE" sz="2000" kern="1200" dirty="0">
                <a:solidFill>
                  <a:schemeClr val="tx1">
                    <a:lumMod val="50000"/>
                    <a:lumOff val="50000"/>
                  </a:schemeClr>
                </a:solidFill>
                <a:latin typeface="+mn-lt"/>
                <a:ea typeface="+mn-ea"/>
                <a:cs typeface="+mn-cs"/>
              </a:rPr>
              <a:t> </a:t>
            </a:r>
            <a:r>
              <a:rPr lang="de-DE" sz="2000" kern="1200" dirty="0" err="1">
                <a:solidFill>
                  <a:schemeClr val="tx1">
                    <a:lumMod val="50000"/>
                    <a:lumOff val="50000"/>
                  </a:schemeClr>
                </a:solidFill>
                <a:latin typeface="+mn-lt"/>
                <a:ea typeface="+mn-ea"/>
                <a:cs typeface="+mn-cs"/>
              </a:rPr>
              <a:t>Scandinavia</a:t>
            </a:r>
            <a:endParaRPr lang="de-DE" sz="2000" kern="1200" dirty="0">
              <a:solidFill>
                <a:schemeClr val="tx1">
                  <a:lumMod val="50000"/>
                  <a:lumOff val="50000"/>
                </a:schemeClr>
              </a:solidFill>
              <a:latin typeface="+mn-lt"/>
              <a:ea typeface="+mn-ea"/>
              <a:cs typeface="+mn-cs"/>
            </a:endParaRPr>
          </a:p>
        </p:txBody>
      </p:sp>
      <p:pic>
        <p:nvPicPr>
          <p:cNvPr id="28676" name="Grafik 15" descr="107_0729.JPG"/>
          <p:cNvPicPr>
            <a:picLocks noChangeAspect="1"/>
          </p:cNvPicPr>
          <p:nvPr/>
        </p:nvPicPr>
        <p:blipFill>
          <a:blip r:embed="rId3"/>
          <a:srcRect t="14041"/>
          <a:stretch>
            <a:fillRect/>
          </a:stretch>
        </p:blipFill>
        <p:spPr bwMode="auto">
          <a:xfrm>
            <a:off x="2484438" y="3859213"/>
            <a:ext cx="4271962" cy="2449512"/>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a:solidFill>
                  <a:schemeClr val="tx1">
                    <a:lumMod val="50000"/>
                    <a:lumOff val="50000"/>
                  </a:schemeClr>
                </a:solidFill>
                <a:latin typeface="+mn-lt"/>
                <a:ea typeface="+mn-ea"/>
                <a:cs typeface="+mn-cs"/>
              </a:rPr>
              <a:t>Container </a:t>
            </a:r>
            <a:r>
              <a:rPr lang="de-DE" sz="2000" kern="1200" dirty="0" err="1">
                <a:solidFill>
                  <a:schemeClr val="tx1">
                    <a:lumMod val="50000"/>
                    <a:lumOff val="50000"/>
                  </a:schemeClr>
                </a:solidFill>
                <a:latin typeface="+mn-lt"/>
                <a:ea typeface="+mn-ea"/>
                <a:cs typeface="+mn-cs"/>
              </a:rPr>
              <a:t>forvaltning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516563"/>
            <a:ext cx="8615362" cy="844550"/>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Full kontroll på container bevegelser til og fra kunden. Byr på en rekke måter </a:t>
            </a:r>
            <a:br>
              <a:rPr lang="nb-NO" sz="1400" dirty="0">
                <a:latin typeface="+mn-lt"/>
                <a:cs typeface="+mn-cs"/>
              </a:rPr>
            </a:br>
            <a:r>
              <a:rPr lang="nb-NO" sz="1400" dirty="0">
                <a:latin typeface="+mn-lt"/>
                <a:cs typeface="+mn-cs"/>
              </a:rPr>
              <a:t>å ta betalt for containere.</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1846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Fakturering</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Beboertøy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Arbeidsklær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OP-forsyning</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Kompresjonsstrømper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Flattøy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Sykehjemsgods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b="1" dirty="0">
                <a:latin typeface="+mn-lt"/>
                <a:cs typeface="+mn-cs"/>
              </a:rPr>
              <a:t>Container </a:t>
            </a:r>
            <a:r>
              <a:rPr lang="de-DE" sz="1400" b="1" dirty="0" err="1">
                <a:latin typeface="+mn-lt"/>
                <a:cs typeface="+mn-cs"/>
              </a:rPr>
              <a:t>forvaltning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47108" name="Grafik 1"/>
          <p:cNvPicPr>
            <a:picLocks noChangeAspect="1"/>
          </p:cNvPicPr>
          <p:nvPr/>
        </p:nvPicPr>
        <p:blipFill>
          <a:blip r:embed="rId2"/>
          <a:srcRect/>
          <a:stretch>
            <a:fillRect/>
          </a:stretch>
        </p:blipFill>
        <p:spPr bwMode="auto">
          <a:xfrm>
            <a:off x="481013" y="1476375"/>
            <a:ext cx="5991225" cy="389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Entrémattor</a:t>
            </a:r>
            <a:endParaRPr lang="de-DE" sz="2000" kern="1200" dirty="0">
              <a:solidFill>
                <a:schemeClr val="tx1">
                  <a:lumMod val="50000"/>
                  <a:lumOff val="50000"/>
                </a:schemeClr>
              </a:solidFill>
              <a:latin typeface="+mn-lt"/>
              <a:ea typeface="+mn-ea"/>
              <a:cs typeface="+mn-cs"/>
            </a:endParaRPr>
          </a:p>
        </p:txBody>
      </p:sp>
      <p:sp>
        <p:nvSpPr>
          <p:cNvPr id="8" name="Rectangle 3"/>
          <p:cNvSpPr txBox="1">
            <a:spLocks noChangeArrowheads="1"/>
          </p:cNvSpPr>
          <p:nvPr/>
        </p:nvSpPr>
        <p:spPr>
          <a:xfrm>
            <a:off x="395288" y="5445125"/>
            <a:ext cx="8615362" cy="862013"/>
          </a:xfrm>
          <a:prstGeom prst="rect">
            <a:avLst/>
          </a:prstGeom>
        </p:spPr>
        <p:txBody>
          <a:bodyPr>
            <a:normAutofit/>
          </a:bodyPr>
          <a:lstStyle/>
          <a:p>
            <a:pPr>
              <a:lnSpc>
                <a:spcPct val="80000"/>
              </a:lnSpc>
            </a:pPr>
            <a:r>
              <a:rPr lang="sv-SE" sz="1400">
                <a:latin typeface="Calibri" pitchFamily="34" charset="0"/>
              </a:rPr>
              <a:t>Automatisk bytte av entrématter er lagt ut der ulike former for fakturering kan </a:t>
            </a:r>
          </a:p>
          <a:p>
            <a:pPr>
              <a:lnSpc>
                <a:spcPct val="80000"/>
              </a:lnSpc>
            </a:pPr>
            <a:r>
              <a:rPr lang="sv-SE" sz="1400">
                <a:latin typeface="Calibri" pitchFamily="34" charset="0"/>
              </a:rPr>
              <a:t>brukes.</a:t>
            </a:r>
            <a:endParaRPr lang="de-DE" sz="1400" b="1">
              <a:solidFill>
                <a:srgbClr val="CB1C0F"/>
              </a:solidFill>
              <a:latin typeface="Calibri" pitchFamily="34" charset="0"/>
            </a:endParaRPr>
          </a:p>
        </p:txBody>
      </p:sp>
      <p:sp>
        <p:nvSpPr>
          <p:cNvPr id="10" name="Text Box 6"/>
          <p:cNvSpPr txBox="1">
            <a:spLocks noChangeArrowheads="1"/>
          </p:cNvSpPr>
          <p:nvPr/>
        </p:nvSpPr>
        <p:spPr bwMode="auto">
          <a:xfrm>
            <a:off x="6610350" y="1484313"/>
            <a:ext cx="2447925" cy="41846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Kompresjonsstrømper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b="1" dirty="0" err="1">
                <a:latin typeface="+mn-lt"/>
                <a:cs typeface="+mn-cs"/>
              </a:rPr>
              <a:t>Entrématter</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48132" name="Grafik 1"/>
          <p:cNvPicPr>
            <a:picLocks noChangeAspect="1"/>
          </p:cNvPicPr>
          <p:nvPr/>
        </p:nvPicPr>
        <p:blipFill>
          <a:blip r:embed="rId2"/>
          <a:srcRect/>
          <a:stretch>
            <a:fillRect/>
          </a:stretch>
        </p:blipFill>
        <p:spPr bwMode="auto">
          <a:xfrm>
            <a:off x="477838" y="1458913"/>
            <a:ext cx="5908675" cy="3841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Håndkleautomat</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45125"/>
            <a:ext cx="8615362" cy="915988"/>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Håndkle automater og rullebytte håndtering gjennom denne modulen.</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443412"/>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Kompresjonsstrømper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Håndkle</a:t>
            </a:r>
            <a:r>
              <a:rPr lang="de-DE" sz="1400" b="1" dirty="0">
                <a:latin typeface="+mn-lt"/>
                <a:cs typeface="+mn-cs"/>
              </a:rPr>
              <a:t> </a:t>
            </a:r>
            <a:r>
              <a:rPr lang="de-DE" sz="1400" b="1" dirty="0" err="1">
                <a:latin typeface="+mn-lt"/>
                <a:cs typeface="+mn-cs"/>
              </a:rPr>
              <a:t>automat</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a:p>
            <a:pPr fontAlgn="auto">
              <a:spcBef>
                <a:spcPct val="20000"/>
              </a:spcBef>
              <a:spcAft>
                <a:spcPts val="0"/>
              </a:spcAft>
              <a:buClr>
                <a:srgbClr val="DD001A"/>
              </a:buClr>
              <a:buSzPct val="75000"/>
              <a:defRPr/>
            </a:pPr>
            <a:endParaRPr lang="de-DE" sz="1400" b="1" dirty="0">
              <a:latin typeface="+mn-lt"/>
              <a:cs typeface="+mn-cs"/>
            </a:endParaRPr>
          </a:p>
        </p:txBody>
      </p:sp>
      <p:pic>
        <p:nvPicPr>
          <p:cNvPr id="49156" name="Grafik 1"/>
          <p:cNvPicPr>
            <a:picLocks noChangeAspect="1"/>
          </p:cNvPicPr>
          <p:nvPr/>
        </p:nvPicPr>
        <p:blipFill>
          <a:blip r:embed="rId2"/>
          <a:srcRect/>
          <a:stretch>
            <a:fillRect/>
          </a:stretch>
        </p:blipFill>
        <p:spPr bwMode="auto">
          <a:xfrm>
            <a:off x="474663" y="1484313"/>
            <a:ext cx="5854700" cy="3806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Lagerhåndtering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45125"/>
            <a:ext cx="8615362" cy="846138"/>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Flere leverandører kan bli lagt ut for hver artikkel med ulike bestillingsvilkår. </a:t>
            </a:r>
            <a:br>
              <a:rPr lang="nb-NO" sz="1400" dirty="0">
                <a:latin typeface="+mn-lt"/>
                <a:cs typeface="+mn-cs"/>
              </a:rPr>
            </a:br>
            <a:r>
              <a:rPr lang="nb-NO" sz="1400" dirty="0">
                <a:latin typeface="+mn-lt"/>
                <a:cs typeface="+mn-cs"/>
              </a:rPr>
              <a:t>Via ordresystem, kan en ordre opprettes og skrives ut. Forslag ordre er gitt basert </a:t>
            </a:r>
            <a:br>
              <a:rPr lang="nb-NO" sz="1400" dirty="0">
                <a:latin typeface="+mn-lt"/>
                <a:cs typeface="+mn-cs"/>
              </a:rPr>
            </a:br>
            <a:r>
              <a:rPr lang="nb-NO" sz="1400" dirty="0">
                <a:latin typeface="+mn-lt"/>
                <a:cs typeface="+mn-cs"/>
              </a:rPr>
              <a:t>forhåndsinnstilte minimums-og maksimumsmengder, som kan defineres for hver</a:t>
            </a:r>
          </a:p>
          <a:p>
            <a:pPr fontAlgn="auto">
              <a:lnSpc>
                <a:spcPct val="80000"/>
              </a:lnSpc>
              <a:spcBef>
                <a:spcPts val="0"/>
              </a:spcBef>
              <a:spcAft>
                <a:spcPts val="0"/>
              </a:spcAft>
              <a:defRPr/>
            </a:pPr>
            <a:r>
              <a:rPr lang="nb-NO" sz="1400" dirty="0">
                <a:latin typeface="+mn-lt"/>
                <a:cs typeface="+mn-cs"/>
              </a:rPr>
              <a:t>artikkel.</a:t>
            </a:r>
            <a:r>
              <a:rPr lang="de-DE" sz="1400" kern="0" dirty="0">
                <a:solidFill>
                  <a:sysClr val="windowText" lastClr="000000"/>
                </a:solidFill>
                <a:latin typeface="+mn-lt"/>
                <a:cs typeface="+mn-cs"/>
              </a:rPr>
              <a:t> </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443412"/>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Kompresjonsstrømper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t>
            </a:r>
            <a:r>
              <a:rPr lang="de-DE" sz="1400" dirty="0" err="1">
                <a:solidFill>
                  <a:srgbClr val="C0C0C0"/>
                </a:solidFill>
                <a:latin typeface="+mn-lt"/>
                <a:cs typeface="+mn-cs"/>
              </a:rPr>
              <a:t>automat</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Lagerhåndtering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a:p>
            <a:pPr fontAlgn="auto">
              <a:spcBef>
                <a:spcPct val="20000"/>
              </a:spcBef>
              <a:spcAft>
                <a:spcPts val="0"/>
              </a:spcAft>
              <a:buClr>
                <a:srgbClr val="DD001A"/>
              </a:buClr>
              <a:buSzPct val="75000"/>
              <a:defRPr/>
            </a:pPr>
            <a:endParaRPr lang="de-DE" sz="1400" b="1" dirty="0">
              <a:latin typeface="+mn-lt"/>
              <a:cs typeface="+mn-cs"/>
            </a:endParaRPr>
          </a:p>
        </p:txBody>
      </p:sp>
      <p:pic>
        <p:nvPicPr>
          <p:cNvPr id="50180" name="Grafik 1"/>
          <p:cNvPicPr>
            <a:picLocks noChangeAspect="1"/>
          </p:cNvPicPr>
          <p:nvPr/>
        </p:nvPicPr>
        <p:blipFill>
          <a:blip r:embed="rId2"/>
          <a:srcRect/>
          <a:stretch>
            <a:fillRect/>
          </a:stretch>
        </p:blipFill>
        <p:spPr bwMode="auto">
          <a:xfrm>
            <a:off x="479425" y="1474788"/>
            <a:ext cx="5919788" cy="385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Turplanlegging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516563"/>
            <a:ext cx="6215062" cy="773112"/>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I turplanlegging, kan du opprette og administrere turer med en rekke muligheter.</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960937"/>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Kompresjonsstrømper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t>
            </a:r>
            <a:r>
              <a:rPr lang="de-DE" sz="1400" dirty="0" err="1">
                <a:solidFill>
                  <a:srgbClr val="C0C0C0"/>
                </a:solidFill>
                <a:latin typeface="+mn-lt"/>
                <a:cs typeface="+mn-cs"/>
              </a:rPr>
              <a:t>automat</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Turplanlegging</a:t>
            </a:r>
            <a:endParaRPr lang="de-DE" sz="1400" b="1" dirty="0">
              <a:latin typeface="+mn-lt"/>
              <a:cs typeface="+mn-cs"/>
            </a:endParaRPr>
          </a:p>
          <a:p>
            <a:pPr marL="635000" lvl="1" indent="-177800" fontAlgn="auto">
              <a:spcBef>
                <a:spcPct val="20000"/>
              </a:spcBef>
              <a:spcAft>
                <a:spcPts val="0"/>
              </a:spcAft>
              <a:buClr>
                <a:srgbClr val="DD001A"/>
              </a:buClr>
              <a:buSzPct val="75000"/>
              <a:buFont typeface="Wingdings" pitchFamily="2" charset="2"/>
              <a:buChar char="§"/>
              <a:defRPr/>
            </a:pPr>
            <a:r>
              <a:rPr lang="de-DE" sz="1400" dirty="0" err="1">
                <a:latin typeface="+mn-lt"/>
                <a:cs typeface="+mn-cs"/>
              </a:rPr>
              <a:t>Allment</a:t>
            </a:r>
            <a:endParaRPr lang="de-DE" sz="1400" dirty="0">
              <a:latin typeface="+mn-lt"/>
              <a:cs typeface="+mn-cs"/>
            </a:endParaRPr>
          </a:p>
          <a:p>
            <a:pPr marL="635000" lvl="1" indent="-177800" fontAlgn="auto">
              <a:spcBef>
                <a:spcPct val="20000"/>
              </a:spcBef>
              <a:spcAft>
                <a:spcPts val="0"/>
              </a:spcAft>
              <a:buClr>
                <a:srgbClr val="BFBFBF"/>
              </a:buClr>
              <a:buSzPct val="75000"/>
              <a:buFont typeface="Wingdings" pitchFamily="2" charset="2"/>
              <a:buChar char="§"/>
              <a:defRPr/>
            </a:pPr>
            <a:r>
              <a:rPr lang="de-DE" sz="1400" dirty="0" err="1">
                <a:solidFill>
                  <a:srgbClr val="BFBFBF"/>
                </a:solidFill>
                <a:latin typeface="+mn-lt"/>
                <a:cs typeface="+mn-cs"/>
              </a:rPr>
              <a:t>Planering</a:t>
            </a:r>
            <a:endParaRPr lang="de-DE" sz="1400" dirty="0">
              <a:solidFill>
                <a:srgbClr val="BFBFBF"/>
              </a:solidFill>
              <a:latin typeface="+mn-lt"/>
              <a:cs typeface="+mn-cs"/>
            </a:endParaRPr>
          </a:p>
          <a:p>
            <a:pPr marL="635000" lvl="1" indent="-177800" fontAlgn="auto">
              <a:spcBef>
                <a:spcPct val="20000"/>
              </a:spcBef>
              <a:spcAft>
                <a:spcPts val="0"/>
              </a:spcAft>
              <a:buClr>
                <a:srgbClr val="BFBFBF"/>
              </a:buClr>
              <a:buSzPct val="75000"/>
              <a:buFont typeface="Wingdings" pitchFamily="2" charset="2"/>
              <a:buChar char="§"/>
              <a:defRPr/>
            </a:pPr>
            <a:r>
              <a:rPr lang="de-DE" sz="1400" dirty="0">
                <a:solidFill>
                  <a:srgbClr val="BFBFBF"/>
                </a:solidFill>
                <a:latin typeface="+mn-lt"/>
                <a:cs typeface="+mn-cs"/>
              </a:rPr>
              <a:t>Status</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51204" name="Grafik 1"/>
          <p:cNvPicPr>
            <a:picLocks noChangeAspect="1"/>
          </p:cNvPicPr>
          <p:nvPr/>
        </p:nvPicPr>
        <p:blipFill>
          <a:blip r:embed="rId2"/>
          <a:srcRect/>
          <a:stretch>
            <a:fillRect/>
          </a:stretch>
        </p:blipFill>
        <p:spPr bwMode="auto">
          <a:xfrm>
            <a:off x="477838" y="1484313"/>
            <a:ext cx="5976937"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Turplanlegging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516563"/>
            <a:ext cx="6215062" cy="773112"/>
          </a:xfrm>
          <a:prstGeom prst="rect">
            <a:avLst/>
          </a:prstGeom>
        </p:spPr>
        <p:txBody>
          <a:bodyPr>
            <a:normAutofit/>
          </a:bodyPr>
          <a:lstStyle/>
          <a:p>
            <a:pPr fontAlgn="auto">
              <a:lnSpc>
                <a:spcPct val="80000"/>
              </a:lnSpc>
              <a:spcBef>
                <a:spcPts val="0"/>
              </a:spcBef>
              <a:spcAft>
                <a:spcPts val="0"/>
              </a:spcAft>
              <a:defRPr/>
            </a:pPr>
            <a:r>
              <a:rPr lang="de-DE" sz="1400" kern="0" dirty="0">
                <a:solidFill>
                  <a:sysClr val="windowText" lastClr="000000"/>
                </a:solidFill>
                <a:latin typeface="+mn-lt"/>
                <a:cs typeface="+mn-cs"/>
              </a:rPr>
              <a:t>M</a:t>
            </a:r>
            <a:r>
              <a:rPr lang="nb-NO" sz="1400" dirty="0">
                <a:latin typeface="+mn-lt"/>
                <a:cs typeface="+mn-cs"/>
              </a:rPr>
              <a:t>an kan styre og planlegge ordrebehandling med forvalgte tidsbegrensninger </a:t>
            </a:r>
            <a:br>
              <a:rPr lang="nb-NO" sz="1400" dirty="0">
                <a:latin typeface="+mn-lt"/>
                <a:cs typeface="+mn-cs"/>
              </a:rPr>
            </a:br>
            <a:r>
              <a:rPr lang="nb-NO" sz="1400" dirty="0">
                <a:latin typeface="+mn-lt"/>
                <a:cs typeface="+mn-cs"/>
              </a:rPr>
              <a:t>for når ordren vil være klar. Gir en utmerket oversikt og kontroll over status </a:t>
            </a:r>
            <a:br>
              <a:rPr lang="nb-NO" sz="1400" dirty="0">
                <a:latin typeface="+mn-lt"/>
                <a:cs typeface="+mn-cs"/>
              </a:rPr>
            </a:br>
            <a:r>
              <a:rPr lang="nb-NO" sz="1400" dirty="0">
                <a:latin typeface="+mn-lt"/>
                <a:cs typeface="+mn-cs"/>
              </a:rPr>
              <a:t>for vask-in, orden, og vask-ut.</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960937"/>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Kompresjonsstrømper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t>
            </a:r>
            <a:r>
              <a:rPr lang="de-DE" sz="1400" dirty="0" err="1">
                <a:solidFill>
                  <a:srgbClr val="C0C0C0"/>
                </a:solidFill>
                <a:latin typeface="+mn-lt"/>
                <a:cs typeface="+mn-cs"/>
              </a:rPr>
              <a:t>automat</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Turplanlegging</a:t>
            </a:r>
            <a:endParaRPr lang="de-DE" sz="1400" b="1" dirty="0">
              <a:latin typeface="+mn-lt"/>
              <a:cs typeface="+mn-cs"/>
            </a:endParaRPr>
          </a:p>
          <a:p>
            <a:pPr marL="635000" lvl="1" indent="-177800" fontAlgn="auto">
              <a:spcBef>
                <a:spcPct val="20000"/>
              </a:spcBef>
              <a:spcAft>
                <a:spcPts val="0"/>
              </a:spcAft>
              <a:buClr>
                <a:srgbClr val="BFBFBF"/>
              </a:buClr>
              <a:buSzPct val="75000"/>
              <a:buFont typeface="Wingdings" pitchFamily="2" charset="2"/>
              <a:buChar char="§"/>
              <a:defRPr/>
            </a:pPr>
            <a:r>
              <a:rPr lang="de-DE" sz="1400" dirty="0" err="1">
                <a:solidFill>
                  <a:srgbClr val="BFBFBF"/>
                </a:solidFill>
                <a:latin typeface="+mn-lt"/>
                <a:cs typeface="+mn-cs"/>
              </a:rPr>
              <a:t>Allment</a:t>
            </a:r>
            <a:endParaRPr lang="de-DE" sz="1400" dirty="0">
              <a:solidFill>
                <a:srgbClr val="BFBFBF"/>
              </a:solidFill>
              <a:latin typeface="+mn-lt"/>
              <a:cs typeface="+mn-cs"/>
            </a:endParaRPr>
          </a:p>
          <a:p>
            <a:pPr marL="635000" lvl="1" indent="-177800" fontAlgn="auto">
              <a:spcBef>
                <a:spcPct val="20000"/>
              </a:spcBef>
              <a:spcAft>
                <a:spcPts val="0"/>
              </a:spcAft>
              <a:buClr>
                <a:srgbClr val="DD001A"/>
              </a:buClr>
              <a:buSzPct val="75000"/>
              <a:buFont typeface="Wingdings" pitchFamily="2" charset="2"/>
              <a:buChar char="§"/>
              <a:defRPr/>
            </a:pPr>
            <a:r>
              <a:rPr lang="de-DE" sz="1400" dirty="0">
                <a:latin typeface="+mn-lt"/>
                <a:cs typeface="+mn-cs"/>
              </a:rPr>
              <a:t>Planlegging</a:t>
            </a:r>
          </a:p>
          <a:p>
            <a:pPr marL="635000" lvl="1" indent="-177800" fontAlgn="auto">
              <a:spcBef>
                <a:spcPct val="20000"/>
              </a:spcBef>
              <a:spcAft>
                <a:spcPts val="0"/>
              </a:spcAft>
              <a:buClr>
                <a:srgbClr val="BFBFBF"/>
              </a:buClr>
              <a:buSzPct val="75000"/>
              <a:buFont typeface="Wingdings" pitchFamily="2" charset="2"/>
              <a:buChar char="§"/>
              <a:defRPr/>
            </a:pPr>
            <a:r>
              <a:rPr lang="de-DE" sz="1400" dirty="0">
                <a:solidFill>
                  <a:srgbClr val="BFBFBF"/>
                </a:solidFill>
                <a:latin typeface="+mn-lt"/>
                <a:cs typeface="+mn-cs"/>
              </a:rPr>
              <a:t>Status</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52228" name="Grafik 1"/>
          <p:cNvPicPr>
            <a:picLocks noChangeAspect="1"/>
          </p:cNvPicPr>
          <p:nvPr/>
        </p:nvPicPr>
        <p:blipFill>
          <a:blip r:embed="rId2"/>
          <a:srcRect/>
          <a:stretch>
            <a:fillRect/>
          </a:stretch>
        </p:blipFill>
        <p:spPr bwMode="auto">
          <a:xfrm>
            <a:off x="541338" y="1544638"/>
            <a:ext cx="5849937" cy="376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Turplanlegging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516563"/>
            <a:ext cx="6215062" cy="773112"/>
          </a:xfrm>
          <a:prstGeom prst="rect">
            <a:avLst/>
          </a:prstGeom>
        </p:spPr>
        <p:txBody>
          <a:bodyPr>
            <a:normAutofit/>
          </a:bodyPr>
          <a:lstStyle/>
          <a:p>
            <a:pPr fontAlgn="auto">
              <a:lnSpc>
                <a:spcPct val="80000"/>
              </a:lnSpc>
              <a:spcBef>
                <a:spcPts val="0"/>
              </a:spcBef>
              <a:spcAft>
                <a:spcPts val="0"/>
              </a:spcAft>
              <a:defRPr/>
            </a:pPr>
            <a:r>
              <a:rPr lang="sv-SE" sz="1400" dirty="0" err="1">
                <a:latin typeface="+mn-lt"/>
                <a:cs typeface="+mn-cs"/>
              </a:rPr>
              <a:t>Oversikt</a:t>
            </a:r>
            <a:r>
              <a:rPr lang="sv-SE" sz="1400" dirty="0">
                <a:latin typeface="+mn-lt"/>
                <a:cs typeface="+mn-cs"/>
              </a:rPr>
              <a:t> over status på turer, </a:t>
            </a:r>
            <a:r>
              <a:rPr lang="sv-SE" sz="1400" dirty="0" err="1">
                <a:latin typeface="+mn-lt"/>
                <a:cs typeface="+mn-cs"/>
              </a:rPr>
              <a:t>og</a:t>
            </a:r>
            <a:r>
              <a:rPr lang="sv-SE" sz="1400" dirty="0">
                <a:latin typeface="+mn-lt"/>
                <a:cs typeface="+mn-cs"/>
              </a:rPr>
              <a:t> </a:t>
            </a:r>
            <a:r>
              <a:rPr lang="sv-SE" sz="1400" dirty="0" err="1">
                <a:latin typeface="+mn-lt"/>
                <a:cs typeface="+mn-cs"/>
              </a:rPr>
              <a:t>hvor</a:t>
            </a:r>
            <a:r>
              <a:rPr lang="sv-SE" sz="1400" dirty="0">
                <a:latin typeface="+mn-lt"/>
                <a:cs typeface="+mn-cs"/>
              </a:rPr>
              <a:t> </a:t>
            </a:r>
            <a:r>
              <a:rPr lang="sv-SE" sz="1400" dirty="0" err="1">
                <a:latin typeface="+mn-lt"/>
                <a:cs typeface="+mn-cs"/>
              </a:rPr>
              <a:t>mange</a:t>
            </a:r>
            <a:r>
              <a:rPr lang="sv-SE" sz="1400" dirty="0">
                <a:latin typeface="+mn-lt"/>
                <a:cs typeface="+mn-cs"/>
              </a:rPr>
              <a:t> </a:t>
            </a:r>
            <a:r>
              <a:rPr lang="sv-SE" sz="1400" dirty="0" err="1">
                <a:latin typeface="+mn-lt"/>
                <a:cs typeface="+mn-cs"/>
              </a:rPr>
              <a:t>vognene</a:t>
            </a:r>
            <a:r>
              <a:rPr lang="sv-SE" sz="1400" dirty="0">
                <a:latin typeface="+mn-lt"/>
                <a:cs typeface="+mn-cs"/>
              </a:rPr>
              <a:t> er </a:t>
            </a:r>
            <a:r>
              <a:rPr lang="sv-SE" sz="1400" dirty="0" err="1">
                <a:latin typeface="+mn-lt"/>
                <a:cs typeface="+mn-cs"/>
              </a:rPr>
              <a:t>pakket</a:t>
            </a:r>
            <a:r>
              <a:rPr lang="sv-SE" sz="1400" dirty="0">
                <a:latin typeface="+mn-lt"/>
                <a:cs typeface="+mn-cs"/>
              </a:rPr>
              <a:t>.</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960937"/>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Kompresjonsstrømper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t>
            </a:r>
            <a:r>
              <a:rPr lang="de-DE" sz="1400" dirty="0" err="1">
                <a:solidFill>
                  <a:srgbClr val="C0C0C0"/>
                </a:solidFill>
                <a:latin typeface="+mn-lt"/>
                <a:cs typeface="+mn-cs"/>
              </a:rPr>
              <a:t>automat</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Turplanlegging</a:t>
            </a:r>
            <a:endParaRPr lang="de-DE" sz="1400" b="1" dirty="0">
              <a:latin typeface="+mn-lt"/>
              <a:cs typeface="+mn-cs"/>
            </a:endParaRPr>
          </a:p>
          <a:p>
            <a:pPr marL="635000" lvl="1" indent="-177800" fontAlgn="auto">
              <a:spcBef>
                <a:spcPct val="20000"/>
              </a:spcBef>
              <a:spcAft>
                <a:spcPts val="0"/>
              </a:spcAft>
              <a:buClr>
                <a:srgbClr val="BFBFBF"/>
              </a:buClr>
              <a:buSzPct val="75000"/>
              <a:buFont typeface="Wingdings" pitchFamily="2" charset="2"/>
              <a:buChar char="§"/>
              <a:defRPr/>
            </a:pPr>
            <a:r>
              <a:rPr lang="de-DE" sz="1400" dirty="0" err="1">
                <a:solidFill>
                  <a:srgbClr val="BFBFBF"/>
                </a:solidFill>
                <a:latin typeface="+mn-lt"/>
                <a:cs typeface="+mn-cs"/>
              </a:rPr>
              <a:t>Allment</a:t>
            </a:r>
            <a:endParaRPr lang="de-DE" sz="1400" dirty="0">
              <a:solidFill>
                <a:srgbClr val="BFBFBF"/>
              </a:solidFill>
              <a:latin typeface="+mn-lt"/>
              <a:cs typeface="+mn-cs"/>
            </a:endParaRPr>
          </a:p>
          <a:p>
            <a:pPr marL="635000" lvl="1" indent="-177800" fontAlgn="auto">
              <a:spcBef>
                <a:spcPct val="20000"/>
              </a:spcBef>
              <a:spcAft>
                <a:spcPts val="0"/>
              </a:spcAft>
              <a:buClr>
                <a:srgbClr val="BFBFBF"/>
              </a:buClr>
              <a:buSzPct val="75000"/>
              <a:buFont typeface="Wingdings" pitchFamily="2" charset="2"/>
              <a:buChar char="§"/>
              <a:defRPr/>
            </a:pPr>
            <a:r>
              <a:rPr lang="de-DE" sz="1400" dirty="0" err="1">
                <a:solidFill>
                  <a:srgbClr val="BFBFBF"/>
                </a:solidFill>
                <a:latin typeface="+mn-lt"/>
                <a:cs typeface="+mn-cs"/>
              </a:rPr>
              <a:t>Planering</a:t>
            </a:r>
            <a:endParaRPr lang="de-DE" sz="1400" dirty="0">
              <a:solidFill>
                <a:srgbClr val="BFBFBF"/>
              </a:solidFill>
              <a:latin typeface="+mn-lt"/>
              <a:cs typeface="+mn-cs"/>
            </a:endParaRPr>
          </a:p>
          <a:p>
            <a:pPr marL="635000" lvl="1" indent="-177800" fontAlgn="auto">
              <a:spcBef>
                <a:spcPct val="20000"/>
              </a:spcBef>
              <a:spcAft>
                <a:spcPts val="0"/>
              </a:spcAft>
              <a:buClr>
                <a:srgbClr val="DD001A"/>
              </a:buClr>
              <a:buSzPct val="75000"/>
              <a:buFont typeface="Wingdings" pitchFamily="2" charset="2"/>
              <a:buChar char="§"/>
              <a:defRPr/>
            </a:pPr>
            <a:r>
              <a:rPr lang="de-DE" sz="1400" dirty="0">
                <a:latin typeface="+mn-lt"/>
                <a:cs typeface="+mn-cs"/>
              </a:rPr>
              <a:t>Status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53252" name="Grafik 1"/>
          <p:cNvPicPr>
            <a:picLocks noChangeAspect="1"/>
          </p:cNvPicPr>
          <p:nvPr/>
        </p:nvPicPr>
        <p:blipFill>
          <a:blip r:embed="rId2"/>
          <a:srcRect/>
          <a:stretch>
            <a:fillRect/>
          </a:stretch>
        </p:blipFill>
        <p:spPr bwMode="auto">
          <a:xfrm>
            <a:off x="533400" y="1544638"/>
            <a:ext cx="5865813" cy="3765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Turplan</a:t>
            </a:r>
            <a:r>
              <a:rPr lang="de-DE" sz="2000" kern="1200" dirty="0">
                <a:solidFill>
                  <a:schemeClr val="tx1">
                    <a:lumMod val="50000"/>
                    <a:lumOff val="50000"/>
                  </a:schemeClr>
                </a:solidFill>
                <a:latin typeface="+mn-lt"/>
                <a:ea typeface="+mn-ea"/>
                <a:cs typeface="+mn-cs"/>
              </a:rPr>
              <a:t> </a:t>
            </a:r>
            <a:r>
              <a:rPr lang="de-DE" sz="2000" kern="1200" dirty="0" err="1">
                <a:solidFill>
                  <a:schemeClr val="tx1">
                    <a:lumMod val="50000"/>
                    <a:lumOff val="50000"/>
                  </a:schemeClr>
                </a:solidFill>
                <a:latin typeface="+mn-lt"/>
                <a:ea typeface="+mn-ea"/>
                <a:cs typeface="+mn-cs"/>
              </a:rPr>
              <a:t>optimalisering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45125"/>
            <a:ext cx="6215062" cy="915988"/>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Med turplanleggings optimaliseringen kan turerne bli skapt med den korteste eller mest tidsbesparende veien. Systemet foreslår basert på hvilke turer som finnes vilken er turen som er mest lønnsom for vaskeriet å legge til en ny kunde på.</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447925" cy="41846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Kompresjonsstrømper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t>
            </a:r>
            <a:r>
              <a:rPr lang="de-DE" sz="1400" dirty="0" err="1">
                <a:solidFill>
                  <a:srgbClr val="C0C0C0"/>
                </a:solidFill>
                <a:latin typeface="+mn-lt"/>
                <a:cs typeface="+mn-cs"/>
              </a:rPr>
              <a:t>automat</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Turplan</a:t>
            </a:r>
            <a:r>
              <a:rPr lang="de-DE" sz="1400" b="1" dirty="0">
                <a:latin typeface="+mn-lt"/>
                <a:cs typeface="+mn-cs"/>
              </a:rPr>
              <a:t> </a:t>
            </a:r>
            <a:r>
              <a:rPr lang="de-DE" sz="1400" b="1" dirty="0" err="1">
                <a:latin typeface="+mn-lt"/>
                <a:cs typeface="+mn-cs"/>
              </a:rPr>
              <a:t>optimalisering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pic>
        <p:nvPicPr>
          <p:cNvPr id="54276" name="Grafik 1"/>
          <p:cNvPicPr>
            <a:picLocks noChangeAspect="1"/>
          </p:cNvPicPr>
          <p:nvPr/>
        </p:nvPicPr>
        <p:blipFill>
          <a:blip r:embed="rId2"/>
          <a:srcRect/>
          <a:stretch>
            <a:fillRect/>
          </a:stretch>
        </p:blipFill>
        <p:spPr bwMode="auto">
          <a:xfrm>
            <a:off x="795338" y="1495425"/>
            <a:ext cx="5176837" cy="377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a:solidFill>
                  <a:schemeClr val="tx1">
                    <a:lumMod val="50000"/>
                    <a:lumOff val="50000"/>
                  </a:schemeClr>
                </a:solidFill>
                <a:latin typeface="+mn-lt"/>
                <a:ea typeface="+mn-ea"/>
                <a:cs typeface="+mn-cs"/>
              </a:rPr>
              <a:t>Mobil </a:t>
            </a:r>
            <a:r>
              <a:rPr lang="de-DE" sz="2000" kern="1200" dirty="0" err="1">
                <a:solidFill>
                  <a:schemeClr val="tx1">
                    <a:lumMod val="50000"/>
                    <a:lumOff val="50000"/>
                  </a:schemeClr>
                </a:solidFill>
                <a:latin typeface="+mn-lt"/>
                <a:ea typeface="+mn-ea"/>
                <a:cs typeface="+mn-cs"/>
              </a:rPr>
              <a:t>turplanlegging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826125"/>
            <a:ext cx="6215062" cy="915988"/>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Med mobil planlegging kan vogner skannes av sjåføren når han laster og losser på hos kunden. Hvis kunden ringer kan han få nøyaktig tidspunkt når sjåføren losset og hvis antallet stemmer med det som ble lastet fra vaskeriet.</a:t>
            </a:r>
            <a:endParaRPr lang="de-DE" sz="1400" b="1" kern="0" dirty="0">
              <a:solidFill>
                <a:srgbClr val="CB1C0F"/>
              </a:solidFill>
              <a:latin typeface="+mn-lt"/>
              <a:cs typeface="+mn-cs"/>
            </a:endParaRPr>
          </a:p>
        </p:txBody>
      </p:sp>
      <p:pic>
        <p:nvPicPr>
          <p:cNvPr id="55299" name="Picture 7" descr="screenshot_1"/>
          <p:cNvPicPr>
            <a:picLocks noChangeAspect="1" noChangeArrowheads="1"/>
          </p:cNvPicPr>
          <p:nvPr/>
        </p:nvPicPr>
        <p:blipFill>
          <a:blip r:embed="rId2"/>
          <a:srcRect/>
          <a:stretch>
            <a:fillRect/>
          </a:stretch>
        </p:blipFill>
        <p:spPr bwMode="auto">
          <a:xfrm>
            <a:off x="2428875" y="1643063"/>
            <a:ext cx="1957388" cy="3870325"/>
          </a:xfrm>
          <a:prstGeom prst="rect">
            <a:avLst/>
          </a:prstGeom>
          <a:noFill/>
          <a:ln w="9525">
            <a:noFill/>
            <a:miter lim="800000"/>
            <a:headEnd/>
            <a:tailEnd/>
          </a:ln>
        </p:spPr>
      </p:pic>
      <p:sp>
        <p:nvSpPr>
          <p:cNvPr id="10" name="Text Box 6"/>
          <p:cNvSpPr txBox="1">
            <a:spLocks noChangeArrowheads="1"/>
          </p:cNvSpPr>
          <p:nvPr/>
        </p:nvSpPr>
        <p:spPr bwMode="auto">
          <a:xfrm>
            <a:off x="6610350" y="1484313"/>
            <a:ext cx="2447925" cy="41846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Basisprogram</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Kompresjonsstrømper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Flattøy</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t>
            </a:r>
            <a:r>
              <a:rPr lang="de-DE" sz="1400" dirty="0" err="1">
                <a:solidFill>
                  <a:srgbClr val="C0C0C0"/>
                </a:solidFill>
                <a:latin typeface="+mn-lt"/>
                <a:cs typeface="+mn-cs"/>
              </a:rPr>
              <a:t>automat</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Mobil </a:t>
            </a:r>
            <a:r>
              <a:rPr lang="de-DE" sz="1400" b="1" dirty="0" err="1">
                <a:latin typeface="+mn-lt"/>
                <a:cs typeface="+mn-cs"/>
              </a:rPr>
              <a:t>turplanlegging</a:t>
            </a:r>
            <a:endParaRPr lang="de-DE" sz="1400" b="1" dirty="0">
              <a:latin typeface="+mn-lt"/>
              <a:cs typeface="+mn-cs"/>
            </a:endParaRPr>
          </a:p>
        </p:txBody>
      </p:sp>
      <p:pic>
        <p:nvPicPr>
          <p:cNvPr id="55301" name="Grafik 1"/>
          <p:cNvPicPr>
            <a:picLocks noChangeAspect="1"/>
          </p:cNvPicPr>
          <p:nvPr/>
        </p:nvPicPr>
        <p:blipFill>
          <a:blip r:embed="rId3"/>
          <a:srcRect/>
          <a:stretch>
            <a:fillRect/>
          </a:stretch>
        </p:blipFill>
        <p:spPr bwMode="auto">
          <a:xfrm>
            <a:off x="360363" y="1643063"/>
            <a:ext cx="1925637" cy="3768725"/>
          </a:xfrm>
          <a:prstGeom prst="rect">
            <a:avLst/>
          </a:prstGeom>
          <a:noFill/>
          <a:ln w="9525">
            <a:noFill/>
            <a:miter lim="800000"/>
            <a:headEnd/>
            <a:tailEnd/>
          </a:ln>
        </p:spPr>
      </p:pic>
      <p:pic>
        <p:nvPicPr>
          <p:cNvPr id="55302" name="Grafik 2"/>
          <p:cNvPicPr>
            <a:picLocks noChangeAspect="1"/>
          </p:cNvPicPr>
          <p:nvPr/>
        </p:nvPicPr>
        <p:blipFill>
          <a:blip r:embed="rId4"/>
          <a:srcRect/>
          <a:stretch>
            <a:fillRect/>
          </a:stretch>
        </p:blipFill>
        <p:spPr bwMode="auto">
          <a:xfrm>
            <a:off x="4557713" y="1693863"/>
            <a:ext cx="1801812" cy="376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6477000" y="1497013"/>
            <a:ext cx="2667000" cy="4443412"/>
          </a:xfrm>
          <a:prstGeom prst="rect">
            <a:avLst/>
          </a:prstGeom>
          <a:noFill/>
          <a:ln w="9525">
            <a:noFill/>
            <a:miter lim="800000"/>
            <a:headEnd/>
            <a:tailEnd/>
          </a:ln>
        </p:spPr>
        <p:txBody>
          <a:bodyPr>
            <a:spAutoFit/>
          </a:bodyPr>
          <a:lstStyle/>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Sjåførsevaluering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p:txBody>
      </p:sp>
      <p:sp>
        <p:nvSpPr>
          <p:cNvPr id="5" name="Rectangle 3"/>
          <p:cNvSpPr txBox="1">
            <a:spLocks noChangeArrowheads="1"/>
          </p:cNvSpPr>
          <p:nvPr/>
        </p:nvSpPr>
        <p:spPr>
          <a:xfrm>
            <a:off x="395288" y="5462588"/>
            <a:ext cx="8615362" cy="1058862"/>
          </a:xfrm>
          <a:prstGeom prst="rect">
            <a:avLst/>
          </a:prstGeom>
        </p:spPr>
        <p:txBody>
          <a:bodyPr>
            <a:normAutofit/>
          </a:bodyPr>
          <a:lstStyle/>
          <a:p>
            <a:pPr fontAlgn="auto">
              <a:spcBef>
                <a:spcPts val="0"/>
              </a:spcBef>
              <a:spcAft>
                <a:spcPts val="0"/>
              </a:spcAft>
              <a:defRPr/>
            </a:pPr>
            <a:r>
              <a:rPr lang="nb-NO" sz="1400" dirty="0">
                <a:latin typeface="+mn-lt"/>
                <a:cs typeface="+mn-cs"/>
              </a:rPr>
              <a:t>Når du bruker sjåførsevaluering kan et bonussystem utvikles stukturert på hvor </a:t>
            </a:r>
          </a:p>
          <a:p>
            <a:pPr fontAlgn="auto">
              <a:spcBef>
                <a:spcPts val="0"/>
              </a:spcBef>
              <a:spcAft>
                <a:spcPts val="0"/>
              </a:spcAft>
              <a:defRPr/>
            </a:pPr>
            <a:r>
              <a:rPr lang="nb-NO" sz="1400" dirty="0">
                <a:latin typeface="+mn-lt"/>
                <a:cs typeface="+mn-cs"/>
              </a:rPr>
              <a:t>lønnsomme turer som går til kunden har vært. Gir et klart bilde for riktig bonus </a:t>
            </a:r>
          </a:p>
          <a:p>
            <a:pPr fontAlgn="auto">
              <a:spcBef>
                <a:spcPts val="0"/>
              </a:spcBef>
              <a:spcAft>
                <a:spcPts val="0"/>
              </a:spcAft>
              <a:defRPr/>
            </a:pPr>
            <a:r>
              <a:rPr lang="nb-NO" sz="1400" dirty="0">
                <a:latin typeface="+mn-lt"/>
                <a:cs typeface="+mn-cs"/>
              </a:rPr>
              <a:t>betaling.</a:t>
            </a:r>
            <a:endParaRPr lang="de-DE" sz="1400" b="1" kern="0" dirty="0">
              <a:solidFill>
                <a:srgbClr val="CB1C0F"/>
              </a:solidFill>
              <a:latin typeface="+mn-lt"/>
              <a:cs typeface="+mn-cs"/>
            </a:endParaRPr>
          </a:p>
        </p:txBody>
      </p:sp>
      <p:pic>
        <p:nvPicPr>
          <p:cNvPr id="56323" name="Picture 4"/>
          <p:cNvPicPr>
            <a:picLocks noChangeAspect="1" noChangeArrowheads="1"/>
          </p:cNvPicPr>
          <p:nvPr/>
        </p:nvPicPr>
        <p:blipFill>
          <a:blip r:embed="rId2"/>
          <a:srcRect/>
          <a:stretch>
            <a:fillRect/>
          </a:stretch>
        </p:blipFill>
        <p:spPr bwMode="auto">
          <a:xfrm>
            <a:off x="466725" y="1497013"/>
            <a:ext cx="5976938" cy="3787775"/>
          </a:xfrm>
          <a:prstGeom prst="rect">
            <a:avLst/>
          </a:prstGeom>
          <a:noFill/>
          <a:ln w="9525">
            <a:noFill/>
            <a:miter lim="800000"/>
            <a:headEnd/>
            <a:tailEnd/>
          </a:ln>
        </p:spPr>
      </p:pic>
      <p:sp>
        <p:nvSpPr>
          <p:cNvPr id="7"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Sjåførsevaluering</a:t>
            </a:r>
            <a:endParaRPr lang="de-DE" sz="2000" kern="1200" dirty="0">
              <a:solidFill>
                <a:schemeClr val="tx1">
                  <a:lumMod val="50000"/>
                  <a:lumOff val="50000"/>
                </a:schemeClr>
              </a:solidFill>
              <a:latin typeface="+mn-lt"/>
              <a:ea typeface="+mn-ea"/>
              <a:cs typeface="+mn-cs"/>
            </a:endParaRPr>
          </a:p>
        </p:txBody>
      </p:sp>
      <p:pic>
        <p:nvPicPr>
          <p:cNvPr id="56325" name="Picture 2"/>
          <p:cNvPicPr>
            <a:picLocks noChangeAspect="1" noChangeArrowheads="1"/>
          </p:cNvPicPr>
          <p:nvPr/>
        </p:nvPicPr>
        <p:blipFill>
          <a:blip r:embed="rId3"/>
          <a:srcRect/>
          <a:stretch>
            <a:fillRect/>
          </a:stretch>
        </p:blipFill>
        <p:spPr bwMode="auto">
          <a:xfrm>
            <a:off x="2357438" y="2952750"/>
            <a:ext cx="4119562" cy="2519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feld 4"/>
          <p:cNvSpPr txBox="1">
            <a:spLocks noChangeArrowheads="1"/>
          </p:cNvSpPr>
          <p:nvPr/>
        </p:nvSpPr>
        <p:spPr bwMode="auto">
          <a:xfrm>
            <a:off x="331788" y="2205038"/>
            <a:ext cx="6543675" cy="3200400"/>
          </a:xfrm>
          <a:prstGeom prst="rect">
            <a:avLst/>
          </a:prstGeom>
          <a:noFill/>
          <a:ln w="9525">
            <a:noFill/>
            <a:miter lim="800000"/>
            <a:headEnd/>
            <a:tailEnd/>
          </a:ln>
        </p:spPr>
        <p:txBody>
          <a:bodyPr>
            <a:spAutoFit/>
          </a:bodyPr>
          <a:lstStyle/>
          <a:p>
            <a:pPr marL="177800" indent="-177800">
              <a:spcAft>
                <a:spcPts val="600"/>
              </a:spcAft>
              <a:buClr>
                <a:srgbClr val="DD001A"/>
              </a:buClr>
              <a:buFont typeface="Wingdings" pitchFamily="2" charset="2"/>
              <a:buChar char="§"/>
            </a:pPr>
            <a:r>
              <a:rPr lang="de-DE">
                <a:solidFill>
                  <a:srgbClr val="000000"/>
                </a:solidFill>
                <a:latin typeface="Calibri" pitchFamily="34" charset="0"/>
              </a:rPr>
              <a:t>Utvikler programvare utelukkende for vaskeri industrien</a:t>
            </a:r>
          </a:p>
          <a:p>
            <a:pPr marL="177800" indent="-177800">
              <a:spcAft>
                <a:spcPts val="600"/>
              </a:spcAft>
              <a:buClr>
                <a:srgbClr val="DD001A"/>
              </a:buClr>
            </a:pPr>
            <a:endParaRPr lang="de-DE">
              <a:solidFill>
                <a:srgbClr val="000000"/>
              </a:solidFill>
              <a:latin typeface="Calibri" pitchFamily="34" charset="0"/>
            </a:endParaRPr>
          </a:p>
          <a:p>
            <a:pPr marL="177800" indent="-177800">
              <a:spcAft>
                <a:spcPts val="600"/>
              </a:spcAft>
              <a:buClr>
                <a:srgbClr val="DD001A"/>
              </a:buClr>
              <a:buFont typeface="Wingdings" pitchFamily="2" charset="2"/>
              <a:buChar char="§"/>
            </a:pPr>
            <a:r>
              <a:rPr lang="de-DE">
                <a:solidFill>
                  <a:srgbClr val="000000"/>
                </a:solidFill>
                <a:latin typeface="Calibri" pitchFamily="34" charset="0"/>
              </a:rPr>
              <a:t>Telefon og online support på engelsk, svensk, italiensk og tysk</a:t>
            </a:r>
          </a:p>
          <a:p>
            <a:pPr marL="177800" indent="-177800">
              <a:spcAft>
                <a:spcPts val="600"/>
              </a:spcAft>
              <a:buClr>
                <a:srgbClr val="DD001A"/>
              </a:buClr>
              <a:buFont typeface="Wingdings" pitchFamily="2" charset="2"/>
              <a:buChar char="§"/>
            </a:pPr>
            <a:endParaRPr lang="de-DE">
              <a:solidFill>
                <a:srgbClr val="000000"/>
              </a:solidFill>
              <a:latin typeface="Calibri" pitchFamily="34" charset="0"/>
            </a:endParaRPr>
          </a:p>
          <a:p>
            <a:pPr marL="177800" indent="-177800">
              <a:spcAft>
                <a:spcPts val="600"/>
              </a:spcAft>
              <a:buClr>
                <a:srgbClr val="DD001A"/>
              </a:buClr>
              <a:buFont typeface="Wingdings" pitchFamily="2" charset="2"/>
              <a:buChar char="§"/>
            </a:pPr>
            <a:r>
              <a:rPr lang="de-DE">
                <a:solidFill>
                  <a:srgbClr val="000000"/>
                </a:solidFill>
                <a:latin typeface="Calibri" pitchFamily="34" charset="0"/>
              </a:rPr>
              <a:t>Over 300 kunder i DE, AT, CH, SE, NO, NL, BE CZ, LU, HU</a:t>
            </a:r>
          </a:p>
          <a:p>
            <a:pPr marL="177800" indent="-177800">
              <a:spcAft>
                <a:spcPts val="600"/>
              </a:spcAft>
              <a:buClr>
                <a:srgbClr val="DD001A"/>
              </a:buClr>
            </a:pPr>
            <a:endParaRPr lang="de-DE">
              <a:solidFill>
                <a:srgbClr val="000000"/>
              </a:solidFill>
              <a:latin typeface="Calibri" pitchFamily="34" charset="0"/>
            </a:endParaRPr>
          </a:p>
          <a:p>
            <a:pPr marL="177800" indent="-177800">
              <a:spcAft>
                <a:spcPts val="600"/>
              </a:spcAft>
              <a:buClr>
                <a:srgbClr val="DD001A"/>
              </a:buClr>
              <a:buFont typeface="Wingdings" pitchFamily="2" charset="2"/>
              <a:buChar char="§"/>
            </a:pPr>
            <a:r>
              <a:rPr lang="de-DE">
                <a:solidFill>
                  <a:srgbClr val="000000"/>
                </a:solidFill>
                <a:latin typeface="Calibri" pitchFamily="34" charset="0"/>
              </a:rPr>
              <a:t>Mest brukte programvaren for vaskerier i Tyskland</a:t>
            </a:r>
          </a:p>
          <a:p>
            <a:pPr marL="177800" indent="-177800">
              <a:spcAft>
                <a:spcPts val="600"/>
              </a:spcAft>
              <a:buClr>
                <a:srgbClr val="DD001A"/>
              </a:buClr>
              <a:buFont typeface="Wingdings" pitchFamily="2" charset="2"/>
              <a:buChar char="§"/>
            </a:pPr>
            <a:endParaRPr lang="de-DE">
              <a:solidFill>
                <a:srgbClr val="000000"/>
              </a:solidFill>
              <a:latin typeface="Calibri" pitchFamily="34" charset="0"/>
            </a:endParaRPr>
          </a:p>
          <a:p>
            <a:pPr marL="177800" indent="-177800">
              <a:spcAft>
                <a:spcPts val="600"/>
              </a:spcAft>
              <a:buClr>
                <a:srgbClr val="DD001A"/>
              </a:buClr>
              <a:buFont typeface="Wingdings" pitchFamily="2" charset="2"/>
              <a:buChar char="§"/>
            </a:pPr>
            <a:r>
              <a:rPr lang="de-DE">
                <a:solidFill>
                  <a:srgbClr val="000000"/>
                </a:solidFill>
                <a:latin typeface="Calibri" pitchFamily="34" charset="0"/>
              </a:rPr>
              <a:t>Programmet er installert over hele Europa siden 2010</a:t>
            </a:r>
          </a:p>
        </p:txBody>
      </p:sp>
      <p:sp>
        <p:nvSpPr>
          <p:cNvPr id="29698" name="Titel 1"/>
          <p:cNvSpPr>
            <a:spLocks noGrp="1"/>
          </p:cNvSpPr>
          <p:nvPr>
            <p:ph type="title"/>
          </p:nvPr>
        </p:nvSpPr>
        <p:spPr bwMode="auto">
          <a:xfrm>
            <a:off x="331788" y="503238"/>
            <a:ext cx="8229600" cy="360362"/>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de-DE" sz="2000" b="1">
                <a:solidFill>
                  <a:srgbClr val="595959"/>
                </a:solidFill>
              </a:rPr>
              <a:t>SoCom</a:t>
            </a:r>
            <a:r>
              <a:rPr lang="de-DE" sz="2000">
                <a:solidFill>
                  <a:srgbClr val="595959"/>
                </a:solidFill>
              </a:rPr>
              <a:t> Scandinavia</a:t>
            </a:r>
          </a:p>
        </p:txBody>
      </p:sp>
      <p:pic>
        <p:nvPicPr>
          <p:cNvPr id="29699" name="Picture 2" descr="M:\__BILDER\Fotos für Werbematerial\eingekaufte Bilder\panthermedia_A6374100_565x848_Reklamationsmanagement.jpg"/>
          <p:cNvPicPr>
            <a:picLocks noChangeAspect="1" noChangeArrowheads="1"/>
          </p:cNvPicPr>
          <p:nvPr/>
        </p:nvPicPr>
        <p:blipFill>
          <a:blip r:embed="rId2"/>
          <a:srcRect/>
          <a:stretch>
            <a:fillRect/>
          </a:stretch>
        </p:blipFill>
        <p:spPr bwMode="auto">
          <a:xfrm>
            <a:off x="6875463" y="2189163"/>
            <a:ext cx="2155825" cy="3232150"/>
          </a:xfrm>
          <a:prstGeom prst="rect">
            <a:avLst/>
          </a:prstGeom>
          <a:noFill/>
          <a:ln w="9525">
            <a:noFill/>
            <a:miter lim="800000"/>
            <a:headEnd/>
            <a:tailEnd/>
          </a:ln>
        </p:spPr>
      </p:pic>
      <p:pic>
        <p:nvPicPr>
          <p:cNvPr id="29700" name="Picture 8" descr="C:\Temp\SoComIcon\v_collection\v_collection_png\32x32\plain\flag_germany.png"/>
          <p:cNvPicPr>
            <a:picLocks noChangeAspect="1" noChangeArrowheads="1"/>
          </p:cNvPicPr>
          <p:nvPr/>
        </p:nvPicPr>
        <p:blipFill>
          <a:blip r:embed="rId3"/>
          <a:srcRect/>
          <a:stretch>
            <a:fillRect/>
          </a:stretch>
        </p:blipFill>
        <p:spPr bwMode="auto">
          <a:xfrm>
            <a:off x="5330825" y="3240088"/>
            <a:ext cx="304800" cy="304800"/>
          </a:xfrm>
          <a:prstGeom prst="rect">
            <a:avLst/>
          </a:prstGeom>
          <a:noFill/>
          <a:ln w="9525">
            <a:noFill/>
            <a:miter lim="800000"/>
            <a:headEnd/>
            <a:tailEnd/>
          </a:ln>
        </p:spPr>
      </p:pic>
      <p:pic>
        <p:nvPicPr>
          <p:cNvPr id="29701" name="Picture 3" descr="\\w27socom\c$\Temp\SoComIcon\v_collection\v_collection_png\32x32\plain\flag_united_kingdom.png"/>
          <p:cNvPicPr>
            <a:picLocks noChangeAspect="1" noChangeArrowheads="1"/>
          </p:cNvPicPr>
          <p:nvPr/>
        </p:nvPicPr>
        <p:blipFill>
          <a:blip r:embed="rId4"/>
          <a:srcRect/>
          <a:stretch>
            <a:fillRect/>
          </a:stretch>
        </p:blipFill>
        <p:spPr bwMode="auto">
          <a:xfrm>
            <a:off x="5645150" y="3240088"/>
            <a:ext cx="304800" cy="304800"/>
          </a:xfrm>
          <a:prstGeom prst="rect">
            <a:avLst/>
          </a:prstGeom>
          <a:noFill/>
          <a:ln w="9525">
            <a:noFill/>
            <a:miter lim="800000"/>
            <a:headEnd/>
            <a:tailEnd/>
          </a:ln>
        </p:spPr>
      </p:pic>
      <p:pic>
        <p:nvPicPr>
          <p:cNvPr id="29702" name="Picture 2"/>
          <p:cNvPicPr>
            <a:picLocks noChangeAspect="1" noChangeArrowheads="1"/>
          </p:cNvPicPr>
          <p:nvPr/>
        </p:nvPicPr>
        <p:blipFill>
          <a:blip r:embed="rId5"/>
          <a:srcRect/>
          <a:stretch>
            <a:fillRect/>
          </a:stretch>
        </p:blipFill>
        <p:spPr bwMode="auto">
          <a:xfrm>
            <a:off x="5010150" y="3240088"/>
            <a:ext cx="304800" cy="304800"/>
          </a:xfrm>
          <a:prstGeom prst="rect">
            <a:avLst/>
          </a:prstGeom>
          <a:noFill/>
          <a:ln w="9525">
            <a:noFill/>
            <a:miter lim="800000"/>
            <a:headEnd/>
            <a:tailEnd/>
          </a:ln>
        </p:spPr>
      </p:pic>
      <p:pic>
        <p:nvPicPr>
          <p:cNvPr id="29703" name="Picture 3"/>
          <p:cNvPicPr>
            <a:picLocks noChangeAspect="1" noChangeArrowheads="1"/>
          </p:cNvPicPr>
          <p:nvPr/>
        </p:nvPicPr>
        <p:blipFill>
          <a:blip r:embed="rId6"/>
          <a:srcRect/>
          <a:stretch>
            <a:fillRect/>
          </a:stretch>
        </p:blipFill>
        <p:spPr bwMode="auto">
          <a:xfrm>
            <a:off x="5986463" y="3240088"/>
            <a:ext cx="304800" cy="304800"/>
          </a:xfrm>
          <a:prstGeom prst="rect">
            <a:avLst/>
          </a:prstGeom>
          <a:noFill/>
          <a:ln w="9525">
            <a:noFill/>
            <a:miter lim="800000"/>
            <a:headEnd/>
            <a:tailEnd/>
          </a:ln>
        </p:spPr>
      </p:pic>
      <p:pic>
        <p:nvPicPr>
          <p:cNvPr id="29704" name="Picture 8" descr="C:\Temp\SoComIcon\v_collection\v_collection_png\32x32\plain\flag_germany.png"/>
          <p:cNvPicPr>
            <a:picLocks noChangeAspect="1" noChangeArrowheads="1"/>
          </p:cNvPicPr>
          <p:nvPr/>
        </p:nvPicPr>
        <p:blipFill>
          <a:blip r:embed="rId3"/>
          <a:srcRect/>
          <a:stretch>
            <a:fillRect/>
          </a:stretch>
        </p:blipFill>
        <p:spPr bwMode="auto">
          <a:xfrm>
            <a:off x="2268538" y="3916363"/>
            <a:ext cx="304800" cy="304800"/>
          </a:xfrm>
          <a:prstGeom prst="rect">
            <a:avLst/>
          </a:prstGeom>
          <a:noFill/>
          <a:ln w="9525">
            <a:noFill/>
            <a:miter lim="800000"/>
            <a:headEnd/>
            <a:tailEnd/>
          </a:ln>
        </p:spPr>
      </p:pic>
      <p:pic>
        <p:nvPicPr>
          <p:cNvPr id="29705" name="Picture 9" descr="C:\Temp\SoComIcon\v_collection\v_collection_png\32x32\plain\flag_austria.png"/>
          <p:cNvPicPr>
            <a:picLocks noChangeAspect="1" noChangeArrowheads="1"/>
          </p:cNvPicPr>
          <p:nvPr/>
        </p:nvPicPr>
        <p:blipFill>
          <a:blip r:embed="rId7"/>
          <a:srcRect/>
          <a:stretch>
            <a:fillRect/>
          </a:stretch>
        </p:blipFill>
        <p:spPr bwMode="auto">
          <a:xfrm>
            <a:off x="2627313" y="3916363"/>
            <a:ext cx="304800" cy="304800"/>
          </a:xfrm>
          <a:prstGeom prst="rect">
            <a:avLst/>
          </a:prstGeom>
          <a:noFill/>
          <a:ln w="9525">
            <a:noFill/>
            <a:miter lim="800000"/>
            <a:headEnd/>
            <a:tailEnd/>
          </a:ln>
        </p:spPr>
      </p:pic>
      <p:pic>
        <p:nvPicPr>
          <p:cNvPr id="29706" name="Picture 10" descr="C:\Temp\SoComIcon\v_collection\v_collection_png\32x32\plain\flag_switzerland.png"/>
          <p:cNvPicPr>
            <a:picLocks noChangeAspect="1" noChangeArrowheads="1"/>
          </p:cNvPicPr>
          <p:nvPr/>
        </p:nvPicPr>
        <p:blipFill>
          <a:blip r:embed="rId8"/>
          <a:srcRect/>
          <a:stretch>
            <a:fillRect/>
          </a:stretch>
        </p:blipFill>
        <p:spPr bwMode="auto">
          <a:xfrm>
            <a:off x="2916238" y="3916363"/>
            <a:ext cx="431800" cy="304800"/>
          </a:xfrm>
          <a:prstGeom prst="rect">
            <a:avLst/>
          </a:prstGeom>
          <a:noFill/>
          <a:ln w="9525">
            <a:noFill/>
            <a:miter lim="800000"/>
            <a:headEnd/>
            <a:tailEnd/>
          </a:ln>
        </p:spPr>
      </p:pic>
      <p:pic>
        <p:nvPicPr>
          <p:cNvPr id="29707" name="Picture 11" descr="C:\Temp\SoComIcon\v_collection\v_collection_png\32x32\plain\flag_hungary.png"/>
          <p:cNvPicPr>
            <a:picLocks noChangeAspect="1" noChangeArrowheads="1"/>
          </p:cNvPicPr>
          <p:nvPr/>
        </p:nvPicPr>
        <p:blipFill>
          <a:blip r:embed="rId9"/>
          <a:srcRect/>
          <a:stretch>
            <a:fillRect/>
          </a:stretch>
        </p:blipFill>
        <p:spPr bwMode="auto">
          <a:xfrm>
            <a:off x="5478463" y="3916363"/>
            <a:ext cx="304800" cy="304800"/>
          </a:xfrm>
          <a:prstGeom prst="rect">
            <a:avLst/>
          </a:prstGeom>
          <a:noFill/>
          <a:ln w="9525">
            <a:noFill/>
            <a:miter lim="800000"/>
            <a:headEnd/>
            <a:tailEnd/>
          </a:ln>
        </p:spPr>
      </p:pic>
      <p:pic>
        <p:nvPicPr>
          <p:cNvPr id="29708" name="Picture 4" descr="\\w27socom\c$\Temp\SoComIcon\v_collection\v_collection_png\32x32\plain\flag_sweden.png"/>
          <p:cNvPicPr>
            <a:picLocks noChangeAspect="1" noChangeArrowheads="1"/>
          </p:cNvPicPr>
          <p:nvPr/>
        </p:nvPicPr>
        <p:blipFill>
          <a:blip r:embed="rId10"/>
          <a:srcRect/>
          <a:stretch>
            <a:fillRect/>
          </a:stretch>
        </p:blipFill>
        <p:spPr bwMode="auto">
          <a:xfrm>
            <a:off x="3348038" y="3916363"/>
            <a:ext cx="304800" cy="304800"/>
          </a:xfrm>
          <a:prstGeom prst="rect">
            <a:avLst/>
          </a:prstGeom>
          <a:noFill/>
          <a:ln w="9525">
            <a:noFill/>
            <a:miter lim="800000"/>
            <a:headEnd/>
            <a:tailEnd/>
          </a:ln>
        </p:spPr>
      </p:pic>
      <p:pic>
        <p:nvPicPr>
          <p:cNvPr id="29709" name="Picture 5" descr="\\w27socom\c$\Temp\SoComIcon\v_collection\v_collection_png\32x32\plain\flag_norway.png"/>
          <p:cNvPicPr>
            <a:picLocks noChangeAspect="1" noChangeArrowheads="1"/>
          </p:cNvPicPr>
          <p:nvPr/>
        </p:nvPicPr>
        <p:blipFill>
          <a:blip r:embed="rId11"/>
          <a:srcRect/>
          <a:stretch>
            <a:fillRect/>
          </a:stretch>
        </p:blipFill>
        <p:spPr bwMode="auto">
          <a:xfrm>
            <a:off x="3708400" y="3916363"/>
            <a:ext cx="304800" cy="304800"/>
          </a:xfrm>
          <a:prstGeom prst="rect">
            <a:avLst/>
          </a:prstGeom>
          <a:noFill/>
          <a:ln w="9525">
            <a:noFill/>
            <a:miter lim="800000"/>
            <a:headEnd/>
            <a:tailEnd/>
          </a:ln>
        </p:spPr>
      </p:pic>
      <p:pic>
        <p:nvPicPr>
          <p:cNvPr id="29710" name="Picture 6" descr="\\w27socom\c$\Temp\SoComIcon\v_collection\v_collection_png\32x32\plain\flag_czech_republic.png"/>
          <p:cNvPicPr>
            <a:picLocks noChangeAspect="1" noChangeArrowheads="1"/>
          </p:cNvPicPr>
          <p:nvPr/>
        </p:nvPicPr>
        <p:blipFill>
          <a:blip r:embed="rId12"/>
          <a:srcRect/>
          <a:stretch>
            <a:fillRect/>
          </a:stretch>
        </p:blipFill>
        <p:spPr bwMode="auto">
          <a:xfrm>
            <a:off x="4787900" y="3916363"/>
            <a:ext cx="304800" cy="304800"/>
          </a:xfrm>
          <a:prstGeom prst="rect">
            <a:avLst/>
          </a:prstGeom>
          <a:noFill/>
          <a:ln w="9525">
            <a:noFill/>
            <a:miter lim="800000"/>
            <a:headEnd/>
            <a:tailEnd/>
          </a:ln>
        </p:spPr>
      </p:pic>
      <p:pic>
        <p:nvPicPr>
          <p:cNvPr id="29711" name="Picture 7" descr="\\w27socom\c$\Temp\SoComIcon\v_collection\v_collection_png\32x32\plain\flag_luxembourg.png"/>
          <p:cNvPicPr>
            <a:picLocks noChangeAspect="1" noChangeArrowheads="1"/>
          </p:cNvPicPr>
          <p:nvPr/>
        </p:nvPicPr>
        <p:blipFill>
          <a:blip r:embed="rId13"/>
          <a:srcRect/>
          <a:stretch>
            <a:fillRect/>
          </a:stretch>
        </p:blipFill>
        <p:spPr bwMode="auto">
          <a:xfrm>
            <a:off x="5130800" y="3916363"/>
            <a:ext cx="304800" cy="304800"/>
          </a:xfrm>
          <a:prstGeom prst="rect">
            <a:avLst/>
          </a:prstGeom>
          <a:noFill/>
          <a:ln w="9525">
            <a:noFill/>
            <a:miter lim="800000"/>
            <a:headEnd/>
            <a:tailEnd/>
          </a:ln>
        </p:spPr>
      </p:pic>
      <p:pic>
        <p:nvPicPr>
          <p:cNvPr id="29712" name="Picture 8" descr="\\w27socom\c$\Temp\SoComIcon\v_collection\v_collection_png\32x32\plain\flag_belgium.png"/>
          <p:cNvPicPr>
            <a:picLocks noChangeAspect="1" noChangeArrowheads="1"/>
          </p:cNvPicPr>
          <p:nvPr/>
        </p:nvPicPr>
        <p:blipFill>
          <a:blip r:embed="rId14"/>
          <a:srcRect/>
          <a:stretch>
            <a:fillRect/>
          </a:stretch>
        </p:blipFill>
        <p:spPr bwMode="auto">
          <a:xfrm>
            <a:off x="4427538" y="3916363"/>
            <a:ext cx="304800" cy="304800"/>
          </a:xfrm>
          <a:prstGeom prst="rect">
            <a:avLst/>
          </a:prstGeom>
          <a:noFill/>
          <a:ln w="9525">
            <a:noFill/>
            <a:miter lim="800000"/>
            <a:headEnd/>
            <a:tailEnd/>
          </a:ln>
        </p:spPr>
      </p:pic>
      <p:pic>
        <p:nvPicPr>
          <p:cNvPr id="29713" name="Picture 9" descr="\\w27socom\c$\Temp\SoComIcon\v_collection\v_collection_png\32x32\plain\flag_netherlands.png"/>
          <p:cNvPicPr>
            <a:picLocks noChangeAspect="1" noChangeArrowheads="1"/>
          </p:cNvPicPr>
          <p:nvPr/>
        </p:nvPicPr>
        <p:blipFill>
          <a:blip r:embed="rId15"/>
          <a:srcRect/>
          <a:stretch>
            <a:fillRect/>
          </a:stretch>
        </p:blipFill>
        <p:spPr bwMode="auto">
          <a:xfrm>
            <a:off x="4078288" y="3916363"/>
            <a:ext cx="304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Utleveringssted</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62588"/>
            <a:ext cx="8615362" cy="1058862"/>
          </a:xfrm>
          <a:prstGeom prst="rect">
            <a:avLst/>
          </a:prstGeom>
        </p:spPr>
        <p:txBody>
          <a:bodyPr>
            <a:normAutofit/>
          </a:bodyPr>
          <a:lstStyle/>
          <a:p>
            <a:pPr fontAlgn="auto">
              <a:spcBef>
                <a:spcPts val="0"/>
              </a:spcBef>
              <a:spcAft>
                <a:spcPts val="0"/>
              </a:spcAft>
              <a:defRPr/>
            </a:pPr>
            <a:r>
              <a:rPr lang="nb-NO" sz="1400" dirty="0">
                <a:latin typeface="+mn-lt"/>
                <a:cs typeface="+mn-cs"/>
              </a:rPr>
              <a:t>Privat Klesvask fra ulike leveringspunkter eller innsamlingsruter kan håndteres via </a:t>
            </a:r>
            <a:br>
              <a:rPr lang="nb-NO" sz="1400" dirty="0">
                <a:latin typeface="+mn-lt"/>
                <a:cs typeface="+mn-cs"/>
              </a:rPr>
            </a:br>
            <a:r>
              <a:rPr lang="nb-NO" sz="1400" dirty="0">
                <a:latin typeface="+mn-lt"/>
                <a:cs typeface="+mn-cs"/>
              </a:rPr>
              <a:t>denne modulen der man også lager provisjons fakturaer.</a:t>
            </a:r>
            <a:r>
              <a:rPr lang="de-DE" sz="1400" kern="0" dirty="0">
                <a:solidFill>
                  <a:sysClr val="windowText" lastClr="000000"/>
                </a:solidFill>
                <a:latin typeface="+mn-lt"/>
                <a:cs typeface="+mn-cs"/>
              </a:rPr>
              <a:t>.</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516688" y="1484313"/>
            <a:ext cx="2627312" cy="4703762"/>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Utleveringssted</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a:p>
            <a:pPr marL="177800" indent="-177800" fontAlgn="auto">
              <a:spcBef>
                <a:spcPct val="20000"/>
              </a:spcBef>
              <a:spcAft>
                <a:spcPts val="0"/>
              </a:spcAft>
              <a:buClr>
                <a:schemeClr val="bg1">
                  <a:lumMod val="75000"/>
                </a:schemeClr>
              </a:buClr>
              <a:buSzPct val="75000"/>
              <a:buFont typeface="Wingdings" pitchFamily="2" charset="2"/>
              <a:buChar char="§"/>
              <a:defRPr/>
            </a:pPr>
            <a:endParaRPr lang="de-DE" sz="1400" dirty="0">
              <a:solidFill>
                <a:srgbClr val="C0C0C0"/>
              </a:solidFill>
              <a:latin typeface="+mn-lt"/>
              <a:cs typeface="+mn-cs"/>
            </a:endParaRPr>
          </a:p>
        </p:txBody>
      </p:sp>
      <p:pic>
        <p:nvPicPr>
          <p:cNvPr id="57348" name="Grafik 1"/>
          <p:cNvPicPr>
            <a:picLocks noChangeAspect="1"/>
          </p:cNvPicPr>
          <p:nvPr/>
        </p:nvPicPr>
        <p:blipFill>
          <a:blip r:embed="rId2"/>
          <a:srcRect/>
          <a:stretch>
            <a:fillRect/>
          </a:stretch>
        </p:blipFill>
        <p:spPr bwMode="auto">
          <a:xfrm>
            <a:off x="479425" y="1519238"/>
            <a:ext cx="5934075" cy="3792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Håndtere</a:t>
            </a:r>
            <a:r>
              <a:rPr lang="de-DE" sz="2000" kern="1200" dirty="0">
                <a:solidFill>
                  <a:schemeClr val="tx1">
                    <a:lumMod val="50000"/>
                    <a:lumOff val="50000"/>
                  </a:schemeClr>
                </a:solidFill>
                <a:latin typeface="+mn-lt"/>
                <a:ea typeface="+mn-ea"/>
                <a:cs typeface="+mn-cs"/>
              </a:rPr>
              <a:t> </a:t>
            </a:r>
            <a:r>
              <a:rPr lang="de-DE" sz="2000" kern="1200" dirty="0" err="1">
                <a:solidFill>
                  <a:schemeClr val="tx1">
                    <a:lumMod val="50000"/>
                    <a:lumOff val="50000"/>
                  </a:schemeClr>
                </a:solidFill>
                <a:latin typeface="+mn-lt"/>
                <a:ea typeface="+mn-ea"/>
                <a:cs typeface="+mn-cs"/>
              </a:rPr>
              <a:t>kontantbetalning</a:t>
            </a:r>
            <a:r>
              <a:rPr lang="de-DE" sz="2000" kern="1200" dirty="0">
                <a:solidFill>
                  <a:schemeClr val="tx1">
                    <a:lumMod val="50000"/>
                    <a:lumOff val="50000"/>
                  </a:schemeClr>
                </a:solidFill>
                <a:latin typeface="+mn-lt"/>
                <a:ea typeface="+mn-ea"/>
                <a:cs typeface="+mn-cs"/>
              </a:rPr>
              <a:t/>
            </a:r>
            <a:br>
              <a:rPr lang="de-DE" sz="2000" kern="1200" dirty="0">
                <a:solidFill>
                  <a:schemeClr val="tx1">
                    <a:lumMod val="50000"/>
                    <a:lumOff val="50000"/>
                  </a:schemeClr>
                </a:solidFill>
                <a:latin typeface="+mn-lt"/>
                <a:ea typeface="+mn-ea"/>
                <a:cs typeface="+mn-cs"/>
              </a:rPr>
            </a:b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62588"/>
            <a:ext cx="8615362" cy="1058862"/>
          </a:xfrm>
          <a:prstGeom prst="rect">
            <a:avLst/>
          </a:prstGeom>
        </p:spPr>
        <p:txBody>
          <a:bodyPr>
            <a:normAutofit/>
          </a:bodyPr>
          <a:lstStyle/>
          <a:p>
            <a:pPr fontAlgn="auto">
              <a:spcBef>
                <a:spcPts val="0"/>
              </a:spcBef>
              <a:spcAft>
                <a:spcPts val="0"/>
              </a:spcAft>
              <a:defRPr/>
            </a:pPr>
            <a:r>
              <a:rPr lang="nb-NO" sz="1400" dirty="0">
                <a:latin typeface="+mn-lt"/>
                <a:cs typeface="+mn-cs"/>
              </a:rPr>
              <a:t>Alle fakturaer som skal betales i kontanter når føreren</a:t>
            </a:r>
          </a:p>
          <a:p>
            <a:pPr fontAlgn="auto">
              <a:spcBef>
                <a:spcPts val="0"/>
              </a:spcBef>
              <a:spcAft>
                <a:spcPts val="0"/>
              </a:spcAft>
              <a:defRPr/>
            </a:pPr>
            <a:r>
              <a:rPr lang="nb-NO" sz="1400" dirty="0">
                <a:latin typeface="+mn-lt"/>
                <a:cs typeface="+mn-cs"/>
              </a:rPr>
              <a:t> leverer, håndteres enkelt og sikkert gjennom denne modulen.</a:t>
            </a:r>
            <a:endParaRPr lang="de-DE" sz="1400" b="1" kern="0" dirty="0">
              <a:solidFill>
                <a:srgbClr val="CB1C0F"/>
              </a:solidFill>
              <a:latin typeface="+mn-lt"/>
              <a:cs typeface="+mn-cs"/>
            </a:endParaRPr>
          </a:p>
        </p:txBody>
      </p:sp>
      <p:pic>
        <p:nvPicPr>
          <p:cNvPr id="58371" name="Picture 4"/>
          <p:cNvPicPr>
            <a:picLocks noChangeAspect="1" noChangeArrowheads="1"/>
          </p:cNvPicPr>
          <p:nvPr/>
        </p:nvPicPr>
        <p:blipFill>
          <a:blip r:embed="rId2"/>
          <a:srcRect/>
          <a:stretch>
            <a:fillRect/>
          </a:stretch>
        </p:blipFill>
        <p:spPr bwMode="auto">
          <a:xfrm>
            <a:off x="466725" y="1495425"/>
            <a:ext cx="5976938" cy="3848100"/>
          </a:xfrm>
          <a:prstGeom prst="rect">
            <a:avLst/>
          </a:prstGeom>
          <a:noFill/>
          <a:ln w="9525">
            <a:noFill/>
            <a:miter lim="800000"/>
            <a:headEnd/>
            <a:tailEnd/>
          </a:ln>
        </p:spPr>
      </p:pic>
      <p:sp>
        <p:nvSpPr>
          <p:cNvPr id="8" name="Text Box 6"/>
          <p:cNvSpPr txBox="1">
            <a:spLocks noChangeArrowheads="1"/>
          </p:cNvSpPr>
          <p:nvPr/>
        </p:nvSpPr>
        <p:spPr bwMode="auto">
          <a:xfrm>
            <a:off x="6516688" y="1484313"/>
            <a:ext cx="2627312" cy="4703762"/>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Håndtere</a:t>
            </a:r>
            <a:r>
              <a:rPr lang="de-DE" sz="1400" b="1" dirty="0">
                <a:latin typeface="+mn-lt"/>
                <a:cs typeface="+mn-cs"/>
              </a:rPr>
              <a:t> </a:t>
            </a:r>
            <a:r>
              <a:rPr lang="de-DE" sz="1400" b="1" dirty="0" err="1">
                <a:latin typeface="+mn-lt"/>
                <a:cs typeface="+mn-cs"/>
              </a:rPr>
              <a:t>kontantbetalning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a:p>
            <a:pPr marL="177800" indent="-177800" fontAlgn="auto">
              <a:spcBef>
                <a:spcPct val="20000"/>
              </a:spcBef>
              <a:spcAft>
                <a:spcPts val="0"/>
              </a:spcAft>
              <a:buClr>
                <a:srgbClr val="DD001A"/>
              </a:buClr>
              <a:buSzPct val="75000"/>
              <a:buFont typeface="Wingdings" pitchFamily="2" charset="2"/>
              <a:buChar char="§"/>
              <a:defRPr/>
            </a:pPr>
            <a:endParaRPr lang="de-DE" sz="1400" b="1" dirty="0">
              <a:latin typeface="+mn-lt"/>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Reklamationshåndtering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62588"/>
            <a:ext cx="6121400" cy="1058862"/>
          </a:xfrm>
          <a:prstGeom prst="rect">
            <a:avLst/>
          </a:prstGeom>
        </p:spPr>
        <p:txBody>
          <a:bodyPr>
            <a:normAutofit/>
          </a:bodyPr>
          <a:lstStyle/>
          <a:p>
            <a:pPr fontAlgn="auto">
              <a:spcBef>
                <a:spcPts val="0"/>
              </a:spcBef>
              <a:spcAft>
                <a:spcPts val="0"/>
              </a:spcAft>
              <a:defRPr/>
            </a:pPr>
            <a:r>
              <a:rPr lang="nb-NO" sz="1400" dirty="0">
                <a:latin typeface="+mn-lt"/>
                <a:cs typeface="+mn-cs"/>
              </a:rPr>
              <a:t>En skikkelig reklamasjons håndtering er svært viktig for å øke antall fornøyde kunder, og er også viktig for att vaskeprosessen kan optimaliseres gjennom ulike prosesser.</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533650" cy="466090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b="1" dirty="0" err="1">
                <a:latin typeface="+mn-lt"/>
                <a:cs typeface="+mn-cs"/>
              </a:rPr>
              <a:t>Reklamationshåndtering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p:txBody>
      </p:sp>
      <p:pic>
        <p:nvPicPr>
          <p:cNvPr id="59396" name="Grafik 1"/>
          <p:cNvPicPr>
            <a:picLocks noChangeAspect="1"/>
          </p:cNvPicPr>
          <p:nvPr/>
        </p:nvPicPr>
        <p:blipFill>
          <a:blip r:embed="rId2"/>
          <a:srcRect/>
          <a:stretch>
            <a:fillRect/>
          </a:stretch>
        </p:blipFill>
        <p:spPr bwMode="auto">
          <a:xfrm>
            <a:off x="485775" y="1484313"/>
            <a:ext cx="5918200" cy="3857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Reparationshåndtering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62588"/>
            <a:ext cx="8615362" cy="1058862"/>
          </a:xfrm>
          <a:prstGeom prst="rect">
            <a:avLst/>
          </a:prstGeom>
        </p:spPr>
        <p:txBody>
          <a:bodyPr>
            <a:normAutofit/>
          </a:bodyPr>
          <a:lstStyle/>
          <a:p>
            <a:pPr fontAlgn="auto">
              <a:spcBef>
                <a:spcPts val="0"/>
              </a:spcBef>
              <a:spcAft>
                <a:spcPts val="0"/>
              </a:spcAft>
              <a:defRPr/>
            </a:pPr>
            <a:r>
              <a:rPr lang="sv-SE" sz="1400" dirty="0" err="1">
                <a:latin typeface="+mn-lt"/>
                <a:cs typeface="+mn-cs"/>
              </a:rPr>
              <a:t>Nødvendig</a:t>
            </a:r>
            <a:r>
              <a:rPr lang="sv-SE" sz="1400" dirty="0">
                <a:latin typeface="+mn-lt"/>
                <a:cs typeface="+mn-cs"/>
              </a:rPr>
              <a:t> tid for reparasjoner </a:t>
            </a:r>
            <a:r>
              <a:rPr lang="sv-SE" sz="1400" dirty="0" err="1">
                <a:latin typeface="+mn-lt"/>
                <a:cs typeface="+mn-cs"/>
              </a:rPr>
              <a:t>overvåkes</a:t>
            </a:r>
            <a:r>
              <a:rPr lang="sv-SE" sz="1400" dirty="0">
                <a:latin typeface="+mn-lt"/>
                <a:cs typeface="+mn-cs"/>
              </a:rPr>
              <a:t>, </a:t>
            </a:r>
            <a:r>
              <a:rPr lang="sv-SE" sz="1400" dirty="0" err="1">
                <a:latin typeface="+mn-lt"/>
                <a:cs typeface="+mn-cs"/>
              </a:rPr>
              <a:t>evalueres</a:t>
            </a:r>
            <a:r>
              <a:rPr lang="sv-SE" sz="1400" dirty="0">
                <a:latin typeface="+mn-lt"/>
                <a:cs typeface="+mn-cs"/>
              </a:rPr>
              <a:t> </a:t>
            </a:r>
            <a:r>
              <a:rPr lang="sv-SE" sz="1400" dirty="0" err="1">
                <a:latin typeface="+mn-lt"/>
                <a:cs typeface="+mn-cs"/>
              </a:rPr>
              <a:t>og</a:t>
            </a:r>
            <a:r>
              <a:rPr lang="sv-SE" sz="1400" dirty="0">
                <a:latin typeface="+mn-lt"/>
                <a:cs typeface="+mn-cs"/>
              </a:rPr>
              <a:t> </a:t>
            </a:r>
            <a:r>
              <a:rPr lang="sv-SE" sz="1400" dirty="0" err="1">
                <a:latin typeface="+mn-lt"/>
                <a:cs typeface="+mn-cs"/>
              </a:rPr>
              <a:t>faktureres</a:t>
            </a:r>
            <a:r>
              <a:rPr lang="sv-SE" sz="1400" dirty="0">
                <a:latin typeface="+mn-lt"/>
                <a:cs typeface="+mn-cs"/>
              </a:rPr>
              <a:t> </a:t>
            </a:r>
            <a:r>
              <a:rPr lang="sv-SE" sz="1400" dirty="0" err="1">
                <a:latin typeface="+mn-lt"/>
                <a:cs typeface="+mn-cs"/>
              </a:rPr>
              <a:t>basert</a:t>
            </a:r>
            <a:r>
              <a:rPr lang="sv-SE" sz="1400" dirty="0">
                <a:latin typeface="+mn-lt"/>
                <a:cs typeface="+mn-cs"/>
              </a:rPr>
              <a:t> på </a:t>
            </a:r>
          </a:p>
          <a:p>
            <a:pPr fontAlgn="auto">
              <a:spcBef>
                <a:spcPts val="0"/>
              </a:spcBef>
              <a:spcAft>
                <a:spcPts val="0"/>
              </a:spcAft>
              <a:defRPr/>
            </a:pPr>
            <a:r>
              <a:rPr lang="sv-SE" sz="1400" dirty="0" err="1">
                <a:latin typeface="+mn-lt"/>
                <a:cs typeface="+mn-cs"/>
              </a:rPr>
              <a:t>forskjellige</a:t>
            </a:r>
            <a:r>
              <a:rPr lang="sv-SE" sz="1400" dirty="0">
                <a:latin typeface="+mn-lt"/>
                <a:cs typeface="+mn-cs"/>
              </a:rPr>
              <a:t> kriterier. Eks per </a:t>
            </a:r>
            <a:r>
              <a:rPr lang="sv-SE" sz="1400" dirty="0" err="1">
                <a:latin typeface="+mn-lt"/>
                <a:cs typeface="+mn-cs"/>
              </a:rPr>
              <a:t>minutt</a:t>
            </a:r>
            <a:r>
              <a:rPr lang="sv-SE" sz="1400" dirty="0">
                <a:latin typeface="+mn-lt"/>
                <a:cs typeface="+mn-cs"/>
              </a:rPr>
              <a:t> eller </a:t>
            </a:r>
            <a:r>
              <a:rPr lang="sv-SE" sz="1400" dirty="0" err="1">
                <a:latin typeface="+mn-lt"/>
                <a:cs typeface="+mn-cs"/>
              </a:rPr>
              <a:t>pr</a:t>
            </a:r>
            <a:r>
              <a:rPr lang="sv-SE" sz="1400" dirty="0">
                <a:latin typeface="+mn-lt"/>
                <a:cs typeface="+mn-cs"/>
              </a:rPr>
              <a:t> </a:t>
            </a:r>
            <a:r>
              <a:rPr lang="sv-SE" sz="1400" dirty="0" err="1">
                <a:latin typeface="+mn-lt"/>
                <a:cs typeface="+mn-cs"/>
              </a:rPr>
              <a:t>utført</a:t>
            </a:r>
            <a:r>
              <a:rPr lang="sv-SE" sz="1400" dirty="0">
                <a:latin typeface="+mn-lt"/>
                <a:cs typeface="+mn-cs"/>
              </a:rPr>
              <a:t> </a:t>
            </a:r>
            <a:r>
              <a:rPr lang="sv-SE" sz="1400" dirty="0" err="1">
                <a:latin typeface="+mn-lt"/>
                <a:cs typeface="+mn-cs"/>
              </a:rPr>
              <a:t>reparasjon</a:t>
            </a:r>
            <a:r>
              <a:rPr lang="sv-SE" sz="1400" dirty="0">
                <a:latin typeface="+mn-lt"/>
                <a:cs typeface="+mn-cs"/>
              </a:rPr>
              <a:t>.</a:t>
            </a:r>
            <a:endParaRPr lang="de-DE" sz="1400" b="1" kern="0" dirty="0">
              <a:solidFill>
                <a:srgbClr val="CB1C0F"/>
              </a:solidFill>
              <a:latin typeface="+mn-lt"/>
              <a:cs typeface="+mn-cs"/>
            </a:endParaRPr>
          </a:p>
        </p:txBody>
      </p:sp>
      <p:pic>
        <p:nvPicPr>
          <p:cNvPr id="60419" name="Picture 4"/>
          <p:cNvPicPr>
            <a:picLocks noChangeAspect="1" noChangeArrowheads="1"/>
          </p:cNvPicPr>
          <p:nvPr/>
        </p:nvPicPr>
        <p:blipFill>
          <a:blip r:embed="rId2"/>
          <a:srcRect/>
          <a:stretch>
            <a:fillRect/>
          </a:stretch>
        </p:blipFill>
        <p:spPr bwMode="auto">
          <a:xfrm>
            <a:off x="466725" y="1485900"/>
            <a:ext cx="5976938" cy="3848100"/>
          </a:xfrm>
          <a:prstGeom prst="rect">
            <a:avLst/>
          </a:prstGeom>
          <a:noFill/>
          <a:ln w="9525">
            <a:noFill/>
            <a:miter lim="800000"/>
            <a:headEnd/>
            <a:tailEnd/>
          </a:ln>
        </p:spPr>
      </p:pic>
      <p:sp>
        <p:nvSpPr>
          <p:cNvPr id="8" name="Text Box 6"/>
          <p:cNvSpPr txBox="1">
            <a:spLocks noChangeArrowheads="1"/>
          </p:cNvSpPr>
          <p:nvPr/>
        </p:nvSpPr>
        <p:spPr bwMode="auto">
          <a:xfrm>
            <a:off x="6610350" y="1484313"/>
            <a:ext cx="2533650" cy="4918075"/>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Sjåførsevaluering</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Utleveringssted</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Håndtere kontantbetalning</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b-NO" sz="1400" dirty="0">
                <a:solidFill>
                  <a:srgbClr val="C0C0C0"/>
                </a:solidFill>
                <a:latin typeface="+mn-lt"/>
                <a:cs typeface="+mn-cs"/>
              </a:rPr>
              <a:t>Reklamationshåndtering</a:t>
            </a: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Reparationshåndtering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a:p>
            <a:pPr marL="177800" indent="-177800" fontAlgn="auto">
              <a:spcBef>
                <a:spcPct val="20000"/>
              </a:spcBef>
              <a:spcAft>
                <a:spcPts val="0"/>
              </a:spcAft>
              <a:buClr>
                <a:schemeClr val="bg1">
                  <a:lumMod val="75000"/>
                </a:schemeClr>
              </a:buClr>
              <a:buSzPct val="75000"/>
              <a:buFont typeface="Wingdings" pitchFamily="2" charset="2"/>
              <a:buChar char="§"/>
              <a:defRPr/>
            </a:pPr>
            <a:endParaRPr lang="de-DE" sz="1400" b="1" dirty="0">
              <a:latin typeface="+mn-lt"/>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Prishåndtering</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13375"/>
            <a:ext cx="8615362" cy="1058863"/>
          </a:xfrm>
          <a:prstGeom prst="rect">
            <a:avLst/>
          </a:prstGeom>
        </p:spPr>
        <p:txBody>
          <a:bodyPr>
            <a:normAutofit/>
          </a:bodyPr>
          <a:lstStyle/>
          <a:p>
            <a:pPr fontAlgn="auto">
              <a:spcBef>
                <a:spcPts val="0"/>
              </a:spcBef>
              <a:spcAft>
                <a:spcPts val="0"/>
              </a:spcAft>
              <a:defRPr/>
            </a:pPr>
            <a:r>
              <a:rPr lang="nb-NO" sz="1400" dirty="0">
                <a:latin typeface="+mn-lt"/>
                <a:cs typeface="+mn-cs"/>
              </a:rPr>
              <a:t>Denne separate modulen gjør styring av kunde-, leverandørs-, og salgspriser enkel </a:t>
            </a:r>
          </a:p>
          <a:p>
            <a:pPr fontAlgn="auto">
              <a:spcBef>
                <a:spcPts val="0"/>
              </a:spcBef>
              <a:spcAft>
                <a:spcPts val="0"/>
              </a:spcAft>
              <a:defRPr/>
            </a:pPr>
            <a:r>
              <a:rPr lang="nb-NO" sz="1400" dirty="0">
                <a:latin typeface="+mn-lt"/>
                <a:cs typeface="+mn-cs"/>
              </a:rPr>
              <a:t>og grei.</a:t>
            </a:r>
            <a:endParaRPr lang="en-GB" sz="1400" dirty="0">
              <a:latin typeface="+mn-lt"/>
              <a:cs typeface="+mn-cs"/>
            </a:endParaRPr>
          </a:p>
          <a:p>
            <a:pPr fontAlgn="auto">
              <a:spcBef>
                <a:spcPts val="0"/>
              </a:spcBef>
              <a:spcAft>
                <a:spcPts val="0"/>
              </a:spcAft>
              <a:defRPr/>
            </a:pPr>
            <a:r>
              <a:rPr lang="de-DE" sz="1400" kern="0" dirty="0">
                <a:solidFill>
                  <a:sysClr val="windowText" lastClr="000000"/>
                </a:solidFill>
                <a:latin typeface="+mn-lt"/>
                <a:cs typeface="+mn-cs"/>
              </a:rPr>
              <a:t>.</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533650" cy="4918075"/>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Prishåndtering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a:p>
            <a:pPr fontAlgn="auto">
              <a:spcBef>
                <a:spcPct val="20000"/>
              </a:spcBef>
              <a:spcAft>
                <a:spcPts val="0"/>
              </a:spcAft>
              <a:buClr>
                <a:srgbClr val="DD001A"/>
              </a:buClr>
              <a:buSzPct val="75000"/>
              <a:defRPr/>
            </a:pPr>
            <a:endParaRPr lang="de-DE" sz="1400" b="1" dirty="0">
              <a:latin typeface="+mn-lt"/>
              <a:cs typeface="+mn-cs"/>
            </a:endParaRPr>
          </a:p>
        </p:txBody>
      </p:sp>
      <p:pic>
        <p:nvPicPr>
          <p:cNvPr id="61444" name="Grafik 1"/>
          <p:cNvPicPr>
            <a:picLocks noChangeAspect="1"/>
          </p:cNvPicPr>
          <p:nvPr/>
        </p:nvPicPr>
        <p:blipFill>
          <a:blip r:embed="rId2"/>
          <a:srcRect/>
          <a:stretch>
            <a:fillRect/>
          </a:stretch>
        </p:blipFill>
        <p:spPr bwMode="auto">
          <a:xfrm>
            <a:off x="458788" y="1477963"/>
            <a:ext cx="6013450" cy="3813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Håndtere</a:t>
            </a:r>
            <a:r>
              <a:rPr lang="de-DE" sz="2000" kern="1200" dirty="0">
                <a:solidFill>
                  <a:schemeClr val="tx1">
                    <a:lumMod val="50000"/>
                    <a:lumOff val="50000"/>
                  </a:schemeClr>
                </a:solidFill>
                <a:latin typeface="+mn-lt"/>
                <a:ea typeface="+mn-ea"/>
                <a:cs typeface="+mn-cs"/>
              </a:rPr>
              <a:t> </a:t>
            </a:r>
            <a:r>
              <a:rPr lang="de-DE" sz="2000" kern="1200" dirty="0" err="1">
                <a:solidFill>
                  <a:schemeClr val="tx1">
                    <a:lumMod val="50000"/>
                    <a:lumOff val="50000"/>
                  </a:schemeClr>
                </a:solidFill>
                <a:latin typeface="+mn-lt"/>
                <a:ea typeface="+mn-ea"/>
                <a:cs typeface="+mn-cs"/>
              </a:rPr>
              <a:t>ubetalte</a:t>
            </a:r>
            <a:r>
              <a:rPr lang="de-DE" sz="2000" kern="1200" dirty="0">
                <a:solidFill>
                  <a:schemeClr val="tx1">
                    <a:lumMod val="50000"/>
                    <a:lumOff val="50000"/>
                  </a:schemeClr>
                </a:solidFill>
                <a:latin typeface="+mn-lt"/>
                <a:ea typeface="+mn-ea"/>
                <a:cs typeface="+mn-cs"/>
              </a:rPr>
              <a:t> </a:t>
            </a:r>
            <a:r>
              <a:rPr lang="de-DE" sz="2000" kern="1200" dirty="0" err="1">
                <a:solidFill>
                  <a:schemeClr val="tx1">
                    <a:lumMod val="50000"/>
                    <a:lumOff val="50000"/>
                  </a:schemeClr>
                </a:solidFill>
                <a:latin typeface="+mn-lt"/>
                <a:ea typeface="+mn-ea"/>
                <a:cs typeface="+mn-cs"/>
              </a:rPr>
              <a:t>fakturaer</a:t>
            </a:r>
            <a:r>
              <a:rPr lang="de-DE" sz="2000" kern="1200" dirty="0">
                <a:solidFill>
                  <a:schemeClr val="tx1">
                    <a:lumMod val="50000"/>
                    <a:lumOff val="50000"/>
                  </a:schemeClr>
                </a:solidFill>
                <a:latin typeface="+mn-lt"/>
                <a:ea typeface="+mn-ea"/>
                <a:cs typeface="+mn-cs"/>
              </a:rPr>
              <a:t/>
            </a:r>
            <a:br>
              <a:rPr lang="de-DE" sz="2000" kern="1200" dirty="0">
                <a:solidFill>
                  <a:schemeClr val="tx1">
                    <a:lumMod val="50000"/>
                    <a:lumOff val="50000"/>
                  </a:schemeClr>
                </a:solidFill>
                <a:latin typeface="+mn-lt"/>
                <a:ea typeface="+mn-ea"/>
                <a:cs typeface="+mn-cs"/>
              </a:rPr>
            </a:b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45125"/>
            <a:ext cx="8615362" cy="933450"/>
          </a:xfrm>
          <a:prstGeom prst="rect">
            <a:avLst/>
          </a:prstGeom>
        </p:spPr>
        <p:txBody>
          <a:bodyPr>
            <a:normAutofit/>
          </a:bodyPr>
          <a:lstStyle/>
          <a:p>
            <a:pPr fontAlgn="auto">
              <a:lnSpc>
                <a:spcPct val="80000"/>
              </a:lnSpc>
              <a:spcBef>
                <a:spcPts val="0"/>
              </a:spcBef>
              <a:spcAft>
                <a:spcPts val="0"/>
              </a:spcAft>
              <a:defRPr/>
            </a:pPr>
            <a:r>
              <a:rPr lang="sv-SE" sz="1400" dirty="0">
                <a:latin typeface="+mn-lt"/>
                <a:cs typeface="+mn-cs"/>
              </a:rPr>
              <a:t>Alle fakturaer kan både </a:t>
            </a:r>
            <a:r>
              <a:rPr lang="sv-SE" sz="1400" dirty="0" err="1">
                <a:latin typeface="+mn-lt"/>
                <a:cs typeface="+mn-cs"/>
              </a:rPr>
              <a:t>håndteres</a:t>
            </a:r>
            <a:r>
              <a:rPr lang="sv-SE" sz="1400" dirty="0">
                <a:latin typeface="+mn-lt"/>
                <a:cs typeface="+mn-cs"/>
              </a:rPr>
              <a:t> av et internt </a:t>
            </a:r>
            <a:r>
              <a:rPr lang="sv-SE" sz="1400" dirty="0" err="1">
                <a:latin typeface="+mn-lt"/>
                <a:cs typeface="+mn-cs"/>
              </a:rPr>
              <a:t>ubetalte</a:t>
            </a:r>
            <a:r>
              <a:rPr lang="sv-SE" sz="1400" dirty="0">
                <a:latin typeface="+mn-lt"/>
                <a:cs typeface="+mn-cs"/>
              </a:rPr>
              <a:t> fakturasystem </a:t>
            </a:r>
            <a:r>
              <a:rPr lang="sv-SE" sz="1400" dirty="0" err="1">
                <a:latin typeface="+mn-lt"/>
                <a:cs typeface="+mn-cs"/>
              </a:rPr>
              <a:t>og</a:t>
            </a:r>
            <a:r>
              <a:rPr lang="sv-SE" sz="1400" dirty="0">
                <a:latin typeface="+mn-lt"/>
                <a:cs typeface="+mn-cs"/>
              </a:rPr>
              <a:t> </a:t>
            </a:r>
            <a:br>
              <a:rPr lang="sv-SE" sz="1400" dirty="0">
                <a:latin typeface="+mn-lt"/>
                <a:cs typeface="+mn-cs"/>
              </a:rPr>
            </a:br>
            <a:r>
              <a:rPr lang="sv-SE" sz="1400" dirty="0" err="1">
                <a:latin typeface="+mn-lt"/>
                <a:cs typeface="+mn-cs"/>
              </a:rPr>
              <a:t>eksporteres</a:t>
            </a:r>
            <a:r>
              <a:rPr lang="sv-SE" sz="1400" dirty="0">
                <a:latin typeface="+mn-lt"/>
                <a:cs typeface="+mn-cs"/>
              </a:rPr>
              <a:t> </a:t>
            </a:r>
            <a:r>
              <a:rPr lang="sv-SE" sz="1400" dirty="0" err="1">
                <a:latin typeface="+mn-lt"/>
                <a:cs typeface="+mn-cs"/>
              </a:rPr>
              <a:t>til</a:t>
            </a:r>
            <a:r>
              <a:rPr lang="sv-SE" sz="1400" dirty="0">
                <a:latin typeface="+mn-lt"/>
                <a:cs typeface="+mn-cs"/>
              </a:rPr>
              <a:t> et </a:t>
            </a:r>
            <a:r>
              <a:rPr lang="sv-SE" sz="1400" dirty="0" err="1">
                <a:latin typeface="+mn-lt"/>
                <a:cs typeface="+mn-cs"/>
              </a:rPr>
              <a:t>eksternt</a:t>
            </a:r>
            <a:r>
              <a:rPr lang="sv-SE" sz="1400" dirty="0">
                <a:latin typeface="+mn-lt"/>
                <a:cs typeface="+mn-cs"/>
              </a:rPr>
              <a:t> regnskapsprogram.</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533650" cy="4918075"/>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Håndtere</a:t>
            </a:r>
            <a:r>
              <a:rPr lang="de-DE" sz="1400" b="1" dirty="0">
                <a:latin typeface="+mn-lt"/>
                <a:cs typeface="+mn-cs"/>
              </a:rPr>
              <a:t> </a:t>
            </a:r>
            <a:r>
              <a:rPr lang="de-DE" sz="1400" b="1" dirty="0" err="1">
                <a:latin typeface="+mn-lt"/>
                <a:cs typeface="+mn-cs"/>
              </a:rPr>
              <a:t>ubetalte</a:t>
            </a:r>
            <a:r>
              <a:rPr lang="de-DE" sz="1400" b="1" dirty="0">
                <a:latin typeface="+mn-lt"/>
                <a:cs typeface="+mn-cs"/>
              </a:rPr>
              <a:t> </a:t>
            </a:r>
            <a:r>
              <a:rPr lang="de-DE" sz="1400" b="1" dirty="0" err="1">
                <a:latin typeface="+mn-lt"/>
                <a:cs typeface="+mn-cs"/>
              </a:rPr>
              <a:t>fakturaer</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a:p>
            <a:pPr fontAlgn="auto">
              <a:spcBef>
                <a:spcPct val="20000"/>
              </a:spcBef>
              <a:spcAft>
                <a:spcPts val="0"/>
              </a:spcAft>
              <a:buClr>
                <a:srgbClr val="DD001A"/>
              </a:buClr>
              <a:buSzPct val="75000"/>
              <a:defRPr/>
            </a:pPr>
            <a:endParaRPr lang="de-DE" sz="1400" b="1" dirty="0">
              <a:latin typeface="+mn-lt"/>
              <a:cs typeface="+mn-cs"/>
            </a:endParaRPr>
          </a:p>
        </p:txBody>
      </p:sp>
      <p:pic>
        <p:nvPicPr>
          <p:cNvPr id="62468" name="Grafik 1"/>
          <p:cNvPicPr>
            <a:picLocks noChangeAspect="1"/>
          </p:cNvPicPr>
          <p:nvPr/>
        </p:nvPicPr>
        <p:blipFill>
          <a:blip r:embed="rId2"/>
          <a:srcRect/>
          <a:stretch>
            <a:fillRect/>
          </a:stretch>
        </p:blipFill>
        <p:spPr bwMode="auto">
          <a:xfrm>
            <a:off x="473075" y="1465263"/>
            <a:ext cx="5883275" cy="382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Bankgiro</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62588"/>
            <a:ext cx="8615362" cy="1058862"/>
          </a:xfrm>
          <a:prstGeom prst="rect">
            <a:avLst/>
          </a:prstGeom>
        </p:spPr>
        <p:txBody>
          <a:bodyPr>
            <a:normAutofit/>
          </a:bodyPr>
          <a:lstStyle/>
          <a:p>
            <a:pPr fontAlgn="auto">
              <a:spcBef>
                <a:spcPts val="0"/>
              </a:spcBef>
              <a:spcAft>
                <a:spcPts val="0"/>
              </a:spcAft>
              <a:defRPr/>
            </a:pPr>
            <a:r>
              <a:rPr lang="nb-NO" sz="1400" dirty="0">
                <a:latin typeface="+mn-lt"/>
                <a:cs typeface="+mn-cs"/>
              </a:rPr>
              <a:t>Når fakturaene er gjort, kan dataene eksporteres og brukes i bankenes </a:t>
            </a:r>
            <a:br>
              <a:rPr lang="nb-NO" sz="1400" dirty="0">
                <a:latin typeface="+mn-lt"/>
                <a:cs typeface="+mn-cs"/>
              </a:rPr>
            </a:br>
            <a:r>
              <a:rPr lang="nb-NO" sz="1400" dirty="0">
                <a:latin typeface="+mn-lt"/>
                <a:cs typeface="+mn-cs"/>
              </a:rPr>
              <a:t>autogiro system.</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610350" y="1484313"/>
            <a:ext cx="2533650" cy="4918075"/>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Bankgiro</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a:p>
            <a:pPr fontAlgn="auto">
              <a:spcBef>
                <a:spcPct val="20000"/>
              </a:spcBef>
              <a:spcAft>
                <a:spcPts val="0"/>
              </a:spcAft>
              <a:buClr>
                <a:srgbClr val="DD001A"/>
              </a:buClr>
              <a:buSzPct val="75000"/>
              <a:defRPr/>
            </a:pPr>
            <a:endParaRPr lang="de-DE" sz="1400" b="1" dirty="0">
              <a:latin typeface="+mn-lt"/>
              <a:cs typeface="+mn-cs"/>
            </a:endParaRPr>
          </a:p>
        </p:txBody>
      </p:sp>
      <p:pic>
        <p:nvPicPr>
          <p:cNvPr id="63492" name="Picture 2"/>
          <p:cNvPicPr>
            <a:picLocks noChangeAspect="1" noChangeArrowheads="1"/>
          </p:cNvPicPr>
          <p:nvPr/>
        </p:nvPicPr>
        <p:blipFill>
          <a:blip r:embed="rId2"/>
          <a:srcRect/>
          <a:stretch>
            <a:fillRect/>
          </a:stretch>
        </p:blipFill>
        <p:spPr bwMode="auto">
          <a:xfrm>
            <a:off x="703263" y="1557338"/>
            <a:ext cx="5170487" cy="3527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Statistikk</a:t>
            </a:r>
            <a:endParaRPr lang="de-DE" sz="2000" kern="1200" dirty="0">
              <a:solidFill>
                <a:schemeClr val="tx1">
                  <a:lumMod val="50000"/>
                  <a:lumOff val="50000"/>
                </a:schemeClr>
              </a:solidFill>
              <a:latin typeface="+mn-lt"/>
              <a:ea typeface="+mn-ea"/>
              <a:cs typeface="+mn-cs"/>
            </a:endParaRPr>
          </a:p>
        </p:txBody>
      </p:sp>
      <p:sp>
        <p:nvSpPr>
          <p:cNvPr id="6" name="Rectangle 3"/>
          <p:cNvSpPr txBox="1">
            <a:spLocks noChangeArrowheads="1"/>
          </p:cNvSpPr>
          <p:nvPr/>
        </p:nvSpPr>
        <p:spPr>
          <a:xfrm>
            <a:off x="395288" y="5465763"/>
            <a:ext cx="8615362" cy="915987"/>
          </a:xfrm>
          <a:prstGeom prst="rect">
            <a:avLst/>
          </a:prstGeom>
        </p:spPr>
        <p:txBody>
          <a:bodyPr>
            <a:normAutofit/>
          </a:bodyPr>
          <a:lstStyle/>
          <a:p>
            <a:pPr fontAlgn="auto">
              <a:lnSpc>
                <a:spcPct val="80000"/>
              </a:lnSpc>
              <a:spcBef>
                <a:spcPts val="0"/>
              </a:spcBef>
              <a:spcAft>
                <a:spcPts val="0"/>
              </a:spcAft>
              <a:defRPr/>
            </a:pPr>
            <a:r>
              <a:rPr lang="sv-SE" sz="1400" dirty="0">
                <a:latin typeface="+mn-lt"/>
                <a:cs typeface="+mn-cs"/>
              </a:rPr>
              <a:t>En </a:t>
            </a:r>
            <a:r>
              <a:rPr lang="sv-SE" sz="1400" dirty="0" err="1">
                <a:latin typeface="+mn-lt"/>
                <a:cs typeface="+mn-cs"/>
              </a:rPr>
              <a:t>svært</a:t>
            </a:r>
            <a:r>
              <a:rPr lang="sv-SE" sz="1400" dirty="0">
                <a:latin typeface="+mn-lt"/>
                <a:cs typeface="+mn-cs"/>
              </a:rPr>
              <a:t> stor </a:t>
            </a:r>
            <a:r>
              <a:rPr lang="sv-SE" sz="1400" dirty="0" err="1">
                <a:latin typeface="+mn-lt"/>
                <a:cs typeface="+mn-cs"/>
              </a:rPr>
              <a:t>mengde</a:t>
            </a:r>
            <a:r>
              <a:rPr lang="sv-SE" sz="1400" dirty="0">
                <a:latin typeface="+mn-lt"/>
                <a:cs typeface="+mn-cs"/>
              </a:rPr>
              <a:t> data med </a:t>
            </a:r>
            <a:r>
              <a:rPr lang="sv-SE" sz="1400" dirty="0" err="1">
                <a:latin typeface="+mn-lt"/>
                <a:cs typeface="+mn-cs"/>
              </a:rPr>
              <a:t>mange</a:t>
            </a:r>
            <a:r>
              <a:rPr lang="sv-SE" sz="1400" dirty="0">
                <a:latin typeface="+mn-lt"/>
                <a:cs typeface="+mn-cs"/>
              </a:rPr>
              <a:t> </a:t>
            </a:r>
            <a:r>
              <a:rPr lang="sv-SE" sz="1400" dirty="0" err="1">
                <a:latin typeface="+mn-lt"/>
                <a:cs typeface="+mn-cs"/>
              </a:rPr>
              <a:t>forretnings</a:t>
            </a:r>
            <a:r>
              <a:rPr lang="sv-SE" sz="1400" dirty="0">
                <a:latin typeface="+mn-lt"/>
                <a:cs typeface="+mn-cs"/>
              </a:rPr>
              <a:t> </a:t>
            </a:r>
            <a:r>
              <a:rPr lang="sv-SE" sz="1400" dirty="0" err="1">
                <a:latin typeface="+mn-lt"/>
                <a:cs typeface="+mn-cs"/>
              </a:rPr>
              <a:t>beregninger</a:t>
            </a:r>
            <a:r>
              <a:rPr lang="sv-SE" sz="1400" dirty="0">
                <a:latin typeface="+mn-lt"/>
                <a:cs typeface="+mn-cs"/>
              </a:rPr>
              <a:t> kan lett nås.</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516688" y="1484313"/>
            <a:ext cx="2627312" cy="444500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Statistikk</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p:txBody>
      </p:sp>
      <p:pic>
        <p:nvPicPr>
          <p:cNvPr id="64516" name="Grafik 1"/>
          <p:cNvPicPr>
            <a:picLocks noChangeAspect="1"/>
          </p:cNvPicPr>
          <p:nvPr/>
        </p:nvPicPr>
        <p:blipFill>
          <a:blip r:embed="rId2"/>
          <a:srcRect/>
          <a:stretch>
            <a:fillRect/>
          </a:stretch>
        </p:blipFill>
        <p:spPr bwMode="auto">
          <a:xfrm>
            <a:off x="474663" y="1474788"/>
            <a:ext cx="5946775" cy="3868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TUNES	</a:t>
            </a:r>
            <a:r>
              <a:rPr lang="de-DE" sz="2000" kern="1200" dirty="0">
                <a:solidFill>
                  <a:schemeClr val="tx1">
                    <a:lumMod val="50000"/>
                    <a:lumOff val="50000"/>
                  </a:schemeClr>
                </a:solidFill>
                <a:latin typeface="+mn-lt"/>
                <a:ea typeface="+mn-ea"/>
                <a:cs typeface="+mn-cs"/>
              </a:rPr>
              <a:t>TUNES </a:t>
            </a:r>
            <a:r>
              <a:rPr lang="de-DE" sz="2000" kern="1200" dirty="0" err="1">
                <a:solidFill>
                  <a:schemeClr val="tx1">
                    <a:lumMod val="50000"/>
                    <a:lumOff val="50000"/>
                  </a:schemeClr>
                </a:solidFill>
                <a:latin typeface="+mn-lt"/>
                <a:ea typeface="+mn-ea"/>
                <a:cs typeface="+mn-cs"/>
              </a:rPr>
              <a:t>pekeskjerm</a:t>
            </a:r>
            <a:r>
              <a:rPr lang="de-DE" sz="2000" kern="1200" dirty="0">
                <a:solidFill>
                  <a:schemeClr val="tx1">
                    <a:lumMod val="50000"/>
                    <a:lumOff val="50000"/>
                  </a:schemeClr>
                </a:solidFill>
                <a:latin typeface="+mn-lt"/>
                <a:ea typeface="+mn-ea"/>
                <a:cs typeface="+mn-cs"/>
              </a:rPr>
              <a:t> </a:t>
            </a:r>
            <a:r>
              <a:rPr lang="de-DE" sz="2000" kern="1200" dirty="0" err="1">
                <a:solidFill>
                  <a:schemeClr val="tx1">
                    <a:lumMod val="50000"/>
                    <a:lumOff val="50000"/>
                  </a:schemeClr>
                </a:solidFill>
                <a:latin typeface="+mn-lt"/>
                <a:ea typeface="+mn-ea"/>
                <a:cs typeface="+mn-cs"/>
              </a:rPr>
              <a:t>registrering</a:t>
            </a:r>
            <a:endParaRPr lang="de-DE" sz="2000" kern="1200" dirty="0">
              <a:solidFill>
                <a:schemeClr val="tx1">
                  <a:lumMod val="50000"/>
                  <a:lumOff val="50000"/>
                </a:schemeClr>
              </a:solidFill>
              <a:latin typeface="+mn-lt"/>
              <a:ea typeface="+mn-ea"/>
              <a:cs typeface="+mn-cs"/>
            </a:endParaRPr>
          </a:p>
        </p:txBody>
      </p:sp>
      <p:sp>
        <p:nvSpPr>
          <p:cNvPr id="65538" name="Rectangle 3"/>
          <p:cNvSpPr txBox="1">
            <a:spLocks noChangeArrowheads="1"/>
          </p:cNvSpPr>
          <p:nvPr/>
        </p:nvSpPr>
        <p:spPr bwMode="auto">
          <a:xfrm>
            <a:off x="395288" y="5462588"/>
            <a:ext cx="8615362" cy="1058862"/>
          </a:xfrm>
          <a:prstGeom prst="rect">
            <a:avLst/>
          </a:prstGeom>
          <a:noFill/>
          <a:ln w="9525">
            <a:noFill/>
            <a:miter lim="800000"/>
            <a:headEnd/>
            <a:tailEnd/>
          </a:ln>
        </p:spPr>
        <p:txBody>
          <a:bodyPr/>
          <a:lstStyle/>
          <a:p>
            <a:r>
              <a:rPr lang="en-GB" sz="1400">
                <a:latin typeface="Calibri" pitchFamily="34" charset="0"/>
              </a:rPr>
              <a:t>TUNES </a:t>
            </a:r>
            <a:r>
              <a:rPr lang="nb-NO" sz="1400">
                <a:latin typeface="Calibri" pitchFamily="34" charset="0"/>
              </a:rPr>
              <a:t>Systemet gir rask og enkel registrering av vask-in </a:t>
            </a:r>
            <a:br>
              <a:rPr lang="nb-NO" sz="1400">
                <a:latin typeface="Calibri" pitchFamily="34" charset="0"/>
              </a:rPr>
            </a:br>
            <a:r>
              <a:rPr lang="nb-NO" sz="1400">
                <a:latin typeface="Calibri" pitchFamily="34" charset="0"/>
              </a:rPr>
              <a:t>bestillinger via berøringsskjermen.</a:t>
            </a:r>
            <a:endParaRPr lang="en-GB" sz="1400">
              <a:latin typeface="Calibri" pitchFamily="34" charset="0"/>
            </a:endParaRPr>
          </a:p>
        </p:txBody>
      </p:sp>
      <p:sp>
        <p:nvSpPr>
          <p:cNvPr id="8" name="Text Box 6"/>
          <p:cNvSpPr txBox="1">
            <a:spLocks noChangeArrowheads="1"/>
          </p:cNvSpPr>
          <p:nvPr/>
        </p:nvSpPr>
        <p:spPr bwMode="auto">
          <a:xfrm>
            <a:off x="6443663" y="1484313"/>
            <a:ext cx="2700337" cy="444500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TUNES </a:t>
            </a:r>
            <a:r>
              <a:rPr lang="de-DE" sz="1400" b="1" dirty="0" err="1">
                <a:latin typeface="+mn-lt"/>
                <a:cs typeface="+mn-cs"/>
              </a:rPr>
              <a:t>pekeskjerm</a:t>
            </a:r>
            <a:r>
              <a:rPr lang="de-DE" sz="1400" b="1" dirty="0">
                <a:latin typeface="+mn-lt"/>
                <a:cs typeface="+mn-cs"/>
              </a:rPr>
              <a:t> </a:t>
            </a:r>
            <a:r>
              <a:rPr lang="de-DE" sz="1400" b="1" dirty="0" err="1">
                <a:latin typeface="+mn-lt"/>
                <a:cs typeface="+mn-cs"/>
              </a:rPr>
              <a:t>registrering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p:txBody>
      </p:sp>
      <p:pic>
        <p:nvPicPr>
          <p:cNvPr id="65540" name="Grafik 1"/>
          <p:cNvPicPr>
            <a:picLocks noChangeAspect="1"/>
          </p:cNvPicPr>
          <p:nvPr/>
        </p:nvPicPr>
        <p:blipFill>
          <a:blip r:embed="rId2"/>
          <a:srcRect/>
          <a:stretch>
            <a:fillRect/>
          </a:stretch>
        </p:blipFill>
        <p:spPr bwMode="auto">
          <a:xfrm>
            <a:off x="477838" y="1557338"/>
            <a:ext cx="566102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5288" y="5607050"/>
            <a:ext cx="8615362" cy="915988"/>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Mobile dataenheter kan brukes til lagerstyring, levering og </a:t>
            </a:r>
            <a:br>
              <a:rPr lang="nb-NO" sz="1400" dirty="0">
                <a:latin typeface="+mn-lt"/>
                <a:cs typeface="+mn-cs"/>
              </a:rPr>
            </a:br>
            <a:r>
              <a:rPr lang="nb-NO" sz="1400" dirty="0">
                <a:latin typeface="+mn-lt"/>
                <a:cs typeface="+mn-cs"/>
              </a:rPr>
              <a:t>ordrebehandling.</a:t>
            </a:r>
            <a:endParaRPr lang="de-DE" sz="1400" b="1" kern="0" dirty="0">
              <a:solidFill>
                <a:srgbClr val="CB1C0F"/>
              </a:solidFill>
              <a:latin typeface="+mn-lt"/>
              <a:cs typeface="+mn-cs"/>
            </a:endParaRPr>
          </a:p>
        </p:txBody>
      </p:sp>
      <p:sp>
        <p:nvSpPr>
          <p:cNvPr id="9" name="Titel 1"/>
          <p:cNvSpPr txBox="1">
            <a:spLocks/>
          </p:cNvSpPr>
          <p:nvPr/>
        </p:nvSpPr>
        <p:spPr>
          <a:xfrm>
            <a:off x="331788" y="503238"/>
            <a:ext cx="8229600" cy="360362"/>
          </a:xfrm>
          <a:prstGeom prst="rect">
            <a:avLst/>
          </a:prstGeom>
        </p:spPr>
        <p:txBody>
          <a:bodyPr/>
          <a:lstStyle/>
          <a:p>
            <a:pPr fontAlgn="auto">
              <a:spcBef>
                <a:spcPts val="0"/>
              </a:spcBef>
              <a:spcAft>
                <a:spcPts val="0"/>
              </a:spcAft>
              <a:tabLst>
                <a:tab pos="808038" algn="l"/>
              </a:tabLst>
              <a:defRPr/>
            </a:pPr>
            <a:r>
              <a:rPr lang="de-DE" sz="2000" b="1" dirty="0">
                <a:solidFill>
                  <a:schemeClr val="tx1">
                    <a:lumMod val="50000"/>
                    <a:lumOff val="50000"/>
                  </a:schemeClr>
                </a:solidFill>
                <a:latin typeface="+mn-lt"/>
                <a:cs typeface="+mn-cs"/>
              </a:rPr>
              <a:t>TIKOS	</a:t>
            </a:r>
            <a:r>
              <a:rPr lang="de-DE" sz="2000" dirty="0">
                <a:solidFill>
                  <a:schemeClr val="tx1">
                    <a:lumMod val="50000"/>
                    <a:lumOff val="50000"/>
                  </a:schemeClr>
                </a:solidFill>
                <a:latin typeface="+mn-lt"/>
                <a:cs typeface="+mn-cs"/>
              </a:rPr>
              <a:t>Mobil </a:t>
            </a:r>
            <a:r>
              <a:rPr lang="de-DE" sz="2000" dirty="0" err="1">
                <a:solidFill>
                  <a:schemeClr val="tx1">
                    <a:lumMod val="50000"/>
                    <a:lumOff val="50000"/>
                  </a:schemeClr>
                </a:solidFill>
                <a:latin typeface="+mn-lt"/>
                <a:cs typeface="+mn-cs"/>
              </a:rPr>
              <a:t>datahåndtering</a:t>
            </a:r>
            <a:endParaRPr lang="de-DE" sz="2000" dirty="0">
              <a:solidFill>
                <a:schemeClr val="tx1">
                  <a:lumMod val="50000"/>
                  <a:lumOff val="50000"/>
                </a:schemeClr>
              </a:solidFill>
              <a:latin typeface="+mn-lt"/>
              <a:cs typeface="+mn-cs"/>
            </a:endParaRPr>
          </a:p>
          <a:p>
            <a:pPr fontAlgn="auto">
              <a:spcBef>
                <a:spcPts val="0"/>
              </a:spcBef>
              <a:spcAft>
                <a:spcPts val="0"/>
              </a:spcAft>
              <a:tabLst>
                <a:tab pos="808038" algn="l"/>
              </a:tabLst>
              <a:defRPr/>
            </a:pPr>
            <a:endParaRPr lang="de-DE" sz="2000" dirty="0">
              <a:solidFill>
                <a:schemeClr val="tx1">
                  <a:lumMod val="50000"/>
                  <a:lumOff val="50000"/>
                </a:schemeClr>
              </a:solidFill>
              <a:latin typeface="+mn-lt"/>
              <a:cs typeface="+mn-cs"/>
            </a:endParaRPr>
          </a:p>
        </p:txBody>
      </p:sp>
      <p:sp>
        <p:nvSpPr>
          <p:cNvPr id="10" name="Text Box 6"/>
          <p:cNvSpPr txBox="1">
            <a:spLocks noChangeArrowheads="1"/>
          </p:cNvSpPr>
          <p:nvPr/>
        </p:nvSpPr>
        <p:spPr bwMode="auto">
          <a:xfrm>
            <a:off x="6516688" y="1484313"/>
            <a:ext cx="2627312" cy="4703762"/>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Mobil </a:t>
            </a:r>
            <a:r>
              <a:rPr lang="de-DE" sz="1400" b="1" dirty="0" err="1">
                <a:latin typeface="+mn-lt"/>
                <a:cs typeface="+mn-cs"/>
              </a:rPr>
              <a:t>datahåndtering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a:p>
            <a:pPr marL="177800" indent="-177800" fontAlgn="auto">
              <a:spcBef>
                <a:spcPct val="20000"/>
              </a:spcBef>
              <a:spcAft>
                <a:spcPts val="0"/>
              </a:spcAft>
              <a:buClr>
                <a:srgbClr val="DD001A"/>
              </a:buClr>
              <a:buSzPct val="75000"/>
              <a:buFont typeface="Wingdings" pitchFamily="2" charset="2"/>
              <a:buChar char="§"/>
              <a:defRPr/>
            </a:pPr>
            <a:endParaRPr lang="de-DE" sz="1400" b="1" dirty="0">
              <a:latin typeface="+mn-lt"/>
              <a:cs typeface="+mn-cs"/>
            </a:endParaRPr>
          </a:p>
        </p:txBody>
      </p:sp>
      <p:pic>
        <p:nvPicPr>
          <p:cNvPr id="66564" name="Grafik 1"/>
          <p:cNvPicPr>
            <a:picLocks noChangeAspect="1"/>
          </p:cNvPicPr>
          <p:nvPr/>
        </p:nvPicPr>
        <p:blipFill>
          <a:blip r:embed="rId2"/>
          <a:srcRect/>
          <a:stretch>
            <a:fillRect/>
          </a:stretch>
        </p:blipFill>
        <p:spPr bwMode="auto">
          <a:xfrm>
            <a:off x="827088" y="1558925"/>
            <a:ext cx="1863725" cy="3741738"/>
          </a:xfrm>
          <a:prstGeom prst="rect">
            <a:avLst/>
          </a:prstGeom>
          <a:noFill/>
          <a:ln w="9525">
            <a:noFill/>
            <a:miter lim="800000"/>
            <a:headEnd/>
            <a:tailEnd/>
          </a:ln>
        </p:spPr>
      </p:pic>
      <p:pic>
        <p:nvPicPr>
          <p:cNvPr id="66565" name="Grafik 2"/>
          <p:cNvPicPr>
            <a:picLocks noChangeAspect="1"/>
          </p:cNvPicPr>
          <p:nvPr/>
        </p:nvPicPr>
        <p:blipFill>
          <a:blip r:embed="rId3"/>
          <a:srcRect/>
          <a:stretch>
            <a:fillRect/>
          </a:stretch>
        </p:blipFill>
        <p:spPr bwMode="auto">
          <a:xfrm>
            <a:off x="3257550" y="1557338"/>
            <a:ext cx="1889125"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331788" y="503238"/>
            <a:ext cx="8229600" cy="398462"/>
          </a:xfr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err="1">
                <a:solidFill>
                  <a:schemeClr val="tx1">
                    <a:lumMod val="50000"/>
                    <a:lumOff val="50000"/>
                  </a:schemeClr>
                </a:solidFill>
                <a:latin typeface="+mn-lt"/>
                <a:ea typeface="+mn-ea"/>
                <a:cs typeface="+mn-cs"/>
              </a:rPr>
              <a:t>Modulbasert</a:t>
            </a:r>
            <a:r>
              <a:rPr lang="de-DE" sz="2000" kern="1200" dirty="0">
                <a:solidFill>
                  <a:schemeClr val="tx1">
                    <a:lumMod val="50000"/>
                    <a:lumOff val="50000"/>
                  </a:schemeClr>
                </a:solidFill>
                <a:latin typeface="+mn-lt"/>
                <a:ea typeface="+mn-ea"/>
                <a:cs typeface="+mn-cs"/>
              </a:rPr>
              <a:t> </a:t>
            </a:r>
            <a:r>
              <a:rPr lang="de-DE" sz="2000" kern="1200" dirty="0" err="1">
                <a:solidFill>
                  <a:schemeClr val="tx1">
                    <a:lumMod val="50000"/>
                    <a:lumOff val="50000"/>
                  </a:schemeClr>
                </a:solidFill>
                <a:latin typeface="+mn-lt"/>
                <a:ea typeface="+mn-ea"/>
                <a:cs typeface="+mn-cs"/>
              </a:rPr>
              <a:t>programvare</a:t>
            </a:r>
            <a:endParaRPr lang="de-DE" sz="2000" kern="1200" dirty="0">
              <a:solidFill>
                <a:schemeClr val="tx1">
                  <a:lumMod val="50000"/>
                  <a:lumOff val="50000"/>
                </a:schemeClr>
              </a:solidFill>
              <a:latin typeface="+mn-lt"/>
              <a:ea typeface="+mn-ea"/>
              <a:cs typeface="+mn-cs"/>
            </a:endParaRPr>
          </a:p>
        </p:txBody>
      </p:sp>
      <p:sp>
        <p:nvSpPr>
          <p:cNvPr id="30722" name="Rectangle 3"/>
          <p:cNvSpPr txBox="1">
            <a:spLocks noChangeArrowheads="1"/>
          </p:cNvSpPr>
          <p:nvPr/>
        </p:nvSpPr>
        <p:spPr bwMode="auto">
          <a:xfrm>
            <a:off x="323850" y="1125538"/>
            <a:ext cx="8243888" cy="5399087"/>
          </a:xfrm>
          <a:prstGeom prst="rect">
            <a:avLst/>
          </a:prstGeom>
          <a:noFill/>
          <a:ln w="9525">
            <a:noFill/>
            <a:miter lim="800000"/>
            <a:headEnd/>
            <a:tailEnd/>
          </a:ln>
        </p:spPr>
        <p:txBody>
          <a:bodyPr/>
          <a:lstStyle/>
          <a:p>
            <a:pPr marL="177800" indent="-177800">
              <a:lnSpc>
                <a:spcPct val="110000"/>
              </a:lnSpc>
              <a:spcAft>
                <a:spcPts val="1200"/>
              </a:spcAft>
              <a:buClr>
                <a:srgbClr val="DD001A"/>
              </a:buClr>
              <a:buFont typeface="Wingdings" pitchFamily="2" charset="2"/>
              <a:buChar char="§"/>
            </a:pPr>
            <a:r>
              <a:rPr lang="de-DE" sz="1700">
                <a:solidFill>
                  <a:srgbClr val="000000"/>
                </a:solidFill>
                <a:latin typeface="Calibri" pitchFamily="34" charset="0"/>
              </a:rPr>
              <a:t>Modulbasert struktur</a:t>
            </a:r>
          </a:p>
          <a:p>
            <a:pPr marL="177800" indent="-177800">
              <a:lnSpc>
                <a:spcPct val="110000"/>
              </a:lnSpc>
              <a:spcAft>
                <a:spcPts val="1200"/>
              </a:spcAft>
              <a:buClr>
                <a:srgbClr val="DD001A"/>
              </a:buClr>
              <a:buFont typeface="Wingdings" pitchFamily="2" charset="2"/>
              <a:buChar char="§"/>
            </a:pPr>
            <a:r>
              <a:rPr lang="de-DE" sz="1700">
                <a:solidFill>
                  <a:srgbClr val="000000"/>
                </a:solidFill>
                <a:latin typeface="Calibri" pitchFamily="34" charset="0"/>
              </a:rPr>
              <a:t>Flerspråklig program </a:t>
            </a:r>
          </a:p>
          <a:p>
            <a:pPr marL="177800" indent="-177800">
              <a:lnSpc>
                <a:spcPct val="110000"/>
              </a:lnSpc>
              <a:spcAft>
                <a:spcPts val="1200"/>
              </a:spcAft>
              <a:buClr>
                <a:srgbClr val="DD001A"/>
              </a:buClr>
              <a:buFont typeface="Wingdings" pitchFamily="2" charset="2"/>
              <a:buChar char="§"/>
            </a:pPr>
            <a:r>
              <a:rPr lang="de-DE" sz="1700">
                <a:latin typeface="Calibri" pitchFamily="34" charset="0"/>
              </a:rPr>
              <a:t>Opptil 255 forretninger kan administreres</a:t>
            </a:r>
          </a:p>
          <a:p>
            <a:pPr marL="177800" indent="-177800">
              <a:lnSpc>
                <a:spcPct val="110000"/>
              </a:lnSpc>
              <a:spcAft>
                <a:spcPts val="1200"/>
              </a:spcAft>
              <a:buClr>
                <a:srgbClr val="DD001A"/>
              </a:buClr>
              <a:buFont typeface="Wingdings" pitchFamily="2" charset="2"/>
              <a:buChar char="§"/>
            </a:pPr>
            <a:r>
              <a:rPr lang="de-DE" sz="1700">
                <a:solidFill>
                  <a:srgbClr val="000000"/>
                </a:solidFill>
                <a:latin typeface="Calibri" pitchFamily="34" charset="0"/>
              </a:rPr>
              <a:t>Programvaredokumentation via håndb</a:t>
            </a:r>
            <a:r>
              <a:rPr lang="nb-NO" sz="1700">
                <a:latin typeface="Calibri" pitchFamily="34" charset="0"/>
              </a:rPr>
              <a:t>ø</a:t>
            </a:r>
            <a:r>
              <a:rPr lang="nb-NO">
                <a:latin typeface="Calibri" pitchFamily="34" charset="0"/>
              </a:rPr>
              <a:t>k</a:t>
            </a:r>
            <a:r>
              <a:rPr lang="de-DE" sz="1700">
                <a:solidFill>
                  <a:srgbClr val="000000"/>
                </a:solidFill>
                <a:latin typeface="Calibri" pitchFamily="34" charset="0"/>
              </a:rPr>
              <a:t>er og integrert online hjelp</a:t>
            </a:r>
          </a:p>
          <a:p>
            <a:pPr marL="177800" indent="-177800">
              <a:lnSpc>
                <a:spcPct val="110000"/>
              </a:lnSpc>
              <a:spcAft>
                <a:spcPts val="1200"/>
              </a:spcAft>
              <a:buClr>
                <a:srgbClr val="DD001A"/>
              </a:buClr>
              <a:buFont typeface="Wingdings" pitchFamily="2" charset="2"/>
              <a:buChar char="§"/>
            </a:pPr>
            <a:r>
              <a:rPr lang="de-DE" sz="1700">
                <a:solidFill>
                  <a:srgbClr val="000000"/>
                </a:solidFill>
                <a:latin typeface="Calibri" pitchFamily="34" charset="0"/>
              </a:rPr>
              <a:t>Over 350 standardrapporter og evalueringer i kjente format (f eks Excel, csv, jpg)</a:t>
            </a:r>
          </a:p>
          <a:p>
            <a:pPr marL="177800" indent="-177800">
              <a:lnSpc>
                <a:spcPct val="110000"/>
              </a:lnSpc>
              <a:spcAft>
                <a:spcPts val="1200"/>
              </a:spcAft>
              <a:buClr>
                <a:srgbClr val="DD001A"/>
              </a:buClr>
              <a:buFont typeface="Wingdings" pitchFamily="2" charset="2"/>
              <a:buChar char="§"/>
            </a:pPr>
            <a:r>
              <a:rPr lang="de-DE" sz="1700">
                <a:solidFill>
                  <a:srgbClr val="000000"/>
                </a:solidFill>
                <a:latin typeface="Calibri" pitchFamily="34" charset="0"/>
              </a:rPr>
              <a:t>Data kan exporteres i de vanligste formaten (f eks Excel, csv)</a:t>
            </a:r>
          </a:p>
          <a:p>
            <a:pPr marL="177800" indent="-177800">
              <a:lnSpc>
                <a:spcPct val="110000"/>
              </a:lnSpc>
              <a:spcAft>
                <a:spcPts val="1200"/>
              </a:spcAft>
              <a:buClr>
                <a:srgbClr val="DD001A"/>
              </a:buClr>
              <a:buFont typeface="Wingdings" pitchFamily="2" charset="2"/>
              <a:buChar char="§"/>
            </a:pPr>
            <a:r>
              <a:rPr lang="de-DE" sz="1700">
                <a:solidFill>
                  <a:srgbClr val="000000"/>
                </a:solidFill>
                <a:latin typeface="Calibri" pitchFamily="34" charset="0"/>
              </a:rPr>
              <a:t>Internet portal for arbeidst</a:t>
            </a:r>
            <a:r>
              <a:rPr lang="nb-NO" sz="1700">
                <a:latin typeface="Calibri" pitchFamily="34" charset="0"/>
              </a:rPr>
              <a:t>ø</a:t>
            </a:r>
            <a:r>
              <a:rPr lang="de-DE" sz="1700">
                <a:solidFill>
                  <a:srgbClr val="000000"/>
                </a:solidFill>
                <a:latin typeface="Calibri" pitchFamily="34" charset="0"/>
              </a:rPr>
              <a:t>y, flatt</a:t>
            </a:r>
            <a:r>
              <a:rPr lang="nb-NO" sz="1700">
                <a:latin typeface="Calibri" pitchFamily="34" charset="0"/>
              </a:rPr>
              <a:t>øy</a:t>
            </a:r>
            <a:r>
              <a:rPr lang="de-DE" sz="1700">
                <a:solidFill>
                  <a:srgbClr val="000000"/>
                </a:solidFill>
                <a:latin typeface="Calibri" pitchFamily="34" charset="0"/>
              </a:rPr>
              <a:t>, Sykehusmaterialer, Sykehjemsvask</a:t>
            </a:r>
          </a:p>
          <a:p>
            <a:pPr marL="177800" indent="-177800">
              <a:lnSpc>
                <a:spcPct val="110000"/>
              </a:lnSpc>
              <a:spcAft>
                <a:spcPts val="1200"/>
              </a:spcAft>
              <a:buClr>
                <a:srgbClr val="DD001A"/>
              </a:buClr>
              <a:buFont typeface="Wingdings" pitchFamily="2" charset="2"/>
              <a:buChar char="§"/>
            </a:pPr>
            <a:r>
              <a:rPr lang="de-DE" sz="1700">
                <a:solidFill>
                  <a:srgbClr val="000000"/>
                </a:solidFill>
                <a:latin typeface="Calibri" pitchFamily="34" charset="0"/>
              </a:rPr>
              <a:t>Mobil data innspill til ulike moduler</a:t>
            </a:r>
          </a:p>
          <a:p>
            <a:pPr marL="177800" indent="-177800">
              <a:lnSpc>
                <a:spcPct val="110000"/>
              </a:lnSpc>
              <a:spcAft>
                <a:spcPts val="1200"/>
              </a:spcAft>
              <a:buClr>
                <a:srgbClr val="DD001A"/>
              </a:buClr>
              <a:buFont typeface="Wingdings" pitchFamily="2" charset="2"/>
              <a:buChar char="§"/>
            </a:pPr>
            <a:r>
              <a:rPr lang="de-DE" sz="1700">
                <a:solidFill>
                  <a:srgbClr val="000000"/>
                </a:solidFill>
                <a:latin typeface="Calibri" pitchFamily="34" charset="0"/>
              </a:rPr>
              <a:t>Ber</a:t>
            </a:r>
            <a:r>
              <a:rPr lang="nb-NO" sz="1700">
                <a:latin typeface="Calibri" pitchFamily="34" charset="0"/>
              </a:rPr>
              <a:t>ø</a:t>
            </a:r>
            <a:r>
              <a:rPr lang="de-DE" sz="1700">
                <a:solidFill>
                  <a:srgbClr val="000000"/>
                </a:solidFill>
                <a:latin typeface="Calibri" pitchFamily="34" charset="0"/>
              </a:rPr>
              <a:t>ringskjerm-, surfeplate- og Smartphone applikationer</a:t>
            </a:r>
          </a:p>
          <a:p>
            <a:pPr marL="177800" indent="-177800">
              <a:lnSpc>
                <a:spcPct val="110000"/>
              </a:lnSpc>
              <a:spcAft>
                <a:spcPts val="1200"/>
              </a:spcAft>
              <a:buClr>
                <a:srgbClr val="DD001A"/>
              </a:buClr>
              <a:buFont typeface="Wingdings" pitchFamily="2" charset="2"/>
              <a:buChar char="§"/>
            </a:pPr>
            <a:r>
              <a:rPr lang="de-DE" sz="1700">
                <a:solidFill>
                  <a:srgbClr val="000000"/>
                </a:solidFill>
                <a:latin typeface="Calibri" pitchFamily="34" charset="0"/>
              </a:rPr>
              <a:t>Grensesnitt till mange eksterne system og applikationer (</a:t>
            </a:r>
            <a:r>
              <a:rPr lang="nb-NO" sz="1700">
                <a:latin typeface="Calibri" pitchFamily="34" charset="0"/>
              </a:rPr>
              <a:t>ø</a:t>
            </a:r>
            <a:r>
              <a:rPr lang="de-DE" sz="1700">
                <a:solidFill>
                  <a:srgbClr val="000000"/>
                </a:solidFill>
                <a:latin typeface="Calibri" pitchFamily="34" charset="0"/>
              </a:rPr>
              <a:t>konomi, regnskap, elektroniske vekter, sorteringssystem, plagghåndteringssystem m.m.)</a:t>
            </a:r>
          </a:p>
        </p:txBody>
      </p:sp>
      <p:pic>
        <p:nvPicPr>
          <p:cNvPr id="30723" name="Picture 8" descr="C:\Temp\SoComIcon\v_collection\v_collection_png\32x32\plain\flag_germany.png"/>
          <p:cNvPicPr>
            <a:picLocks noChangeAspect="1" noChangeArrowheads="1"/>
          </p:cNvPicPr>
          <p:nvPr/>
        </p:nvPicPr>
        <p:blipFill>
          <a:blip r:embed="rId2"/>
          <a:srcRect/>
          <a:stretch>
            <a:fillRect/>
          </a:stretch>
        </p:blipFill>
        <p:spPr bwMode="auto">
          <a:xfrm>
            <a:off x="2587625" y="1603375"/>
            <a:ext cx="304800" cy="304800"/>
          </a:xfrm>
          <a:prstGeom prst="rect">
            <a:avLst/>
          </a:prstGeom>
          <a:noFill/>
          <a:ln w="9525">
            <a:noFill/>
            <a:miter lim="800000"/>
            <a:headEnd/>
            <a:tailEnd/>
          </a:ln>
        </p:spPr>
      </p:pic>
      <p:pic>
        <p:nvPicPr>
          <p:cNvPr id="30724" name="Picture 11" descr="C:\Temp\SoComIcon\v_collection\v_collection_png\32x32\plain\flag_hungary.png"/>
          <p:cNvPicPr>
            <a:picLocks noChangeAspect="1" noChangeArrowheads="1"/>
          </p:cNvPicPr>
          <p:nvPr/>
        </p:nvPicPr>
        <p:blipFill>
          <a:blip r:embed="rId3"/>
          <a:srcRect/>
          <a:stretch>
            <a:fillRect/>
          </a:stretch>
        </p:blipFill>
        <p:spPr bwMode="auto">
          <a:xfrm>
            <a:off x="5419725" y="1603375"/>
            <a:ext cx="304800" cy="304800"/>
          </a:xfrm>
          <a:prstGeom prst="rect">
            <a:avLst/>
          </a:prstGeom>
          <a:noFill/>
          <a:ln w="9525">
            <a:noFill/>
            <a:miter lim="800000"/>
            <a:headEnd/>
            <a:tailEnd/>
          </a:ln>
        </p:spPr>
      </p:pic>
      <p:pic>
        <p:nvPicPr>
          <p:cNvPr id="30725" name="Picture 4" descr="\\w27socom\c$\Temp\SoComIcon\v_collection\v_collection_png\32x32\plain\flag_sweden.png"/>
          <p:cNvPicPr>
            <a:picLocks noChangeAspect="1" noChangeArrowheads="1"/>
          </p:cNvPicPr>
          <p:nvPr/>
        </p:nvPicPr>
        <p:blipFill>
          <a:blip r:embed="rId4"/>
          <a:srcRect/>
          <a:stretch>
            <a:fillRect/>
          </a:stretch>
        </p:blipFill>
        <p:spPr bwMode="auto">
          <a:xfrm>
            <a:off x="3629025" y="1603375"/>
            <a:ext cx="304800" cy="304800"/>
          </a:xfrm>
          <a:prstGeom prst="rect">
            <a:avLst/>
          </a:prstGeom>
          <a:noFill/>
          <a:ln w="9525">
            <a:noFill/>
            <a:miter lim="800000"/>
            <a:headEnd/>
            <a:tailEnd/>
          </a:ln>
        </p:spPr>
      </p:pic>
      <p:pic>
        <p:nvPicPr>
          <p:cNvPr id="30726" name="Picture 5" descr="\\w27socom\c$\Temp\SoComIcon\v_collection\v_collection_png\32x32\plain\flag_norway.png"/>
          <p:cNvPicPr>
            <a:picLocks noChangeAspect="1" noChangeArrowheads="1"/>
          </p:cNvPicPr>
          <p:nvPr/>
        </p:nvPicPr>
        <p:blipFill>
          <a:blip r:embed="rId5"/>
          <a:srcRect/>
          <a:stretch>
            <a:fillRect/>
          </a:stretch>
        </p:blipFill>
        <p:spPr bwMode="auto">
          <a:xfrm>
            <a:off x="3989388" y="1603375"/>
            <a:ext cx="304800" cy="304800"/>
          </a:xfrm>
          <a:prstGeom prst="rect">
            <a:avLst/>
          </a:prstGeom>
          <a:noFill/>
          <a:ln w="9525">
            <a:noFill/>
            <a:miter lim="800000"/>
            <a:headEnd/>
            <a:tailEnd/>
          </a:ln>
        </p:spPr>
      </p:pic>
      <p:pic>
        <p:nvPicPr>
          <p:cNvPr id="30727" name="Picture 6" descr="\\w27socom\c$\Temp\SoComIcon\v_collection\v_collection_png\32x32\plain\flag_czech_republic.png"/>
          <p:cNvPicPr>
            <a:picLocks noChangeAspect="1" noChangeArrowheads="1"/>
          </p:cNvPicPr>
          <p:nvPr/>
        </p:nvPicPr>
        <p:blipFill>
          <a:blip r:embed="rId6"/>
          <a:srcRect/>
          <a:stretch>
            <a:fillRect/>
          </a:stretch>
        </p:blipFill>
        <p:spPr bwMode="auto">
          <a:xfrm>
            <a:off x="5070475" y="1603375"/>
            <a:ext cx="304800" cy="304800"/>
          </a:xfrm>
          <a:prstGeom prst="rect">
            <a:avLst/>
          </a:prstGeom>
          <a:noFill/>
          <a:ln w="9525">
            <a:noFill/>
            <a:miter lim="800000"/>
            <a:headEnd/>
            <a:tailEnd/>
          </a:ln>
        </p:spPr>
      </p:pic>
      <p:pic>
        <p:nvPicPr>
          <p:cNvPr id="30728" name="Picture 9" descr="\\w27socom\c$\Temp\SoComIcon\v_collection\v_collection_png\32x32\plain\flag_netherlands.png"/>
          <p:cNvPicPr>
            <a:picLocks noChangeAspect="1" noChangeArrowheads="1"/>
          </p:cNvPicPr>
          <p:nvPr/>
        </p:nvPicPr>
        <p:blipFill>
          <a:blip r:embed="rId7"/>
          <a:srcRect/>
          <a:stretch>
            <a:fillRect/>
          </a:stretch>
        </p:blipFill>
        <p:spPr bwMode="auto">
          <a:xfrm>
            <a:off x="4349750" y="1603375"/>
            <a:ext cx="304800" cy="304800"/>
          </a:xfrm>
          <a:prstGeom prst="rect">
            <a:avLst/>
          </a:prstGeom>
          <a:noFill/>
          <a:ln w="9525">
            <a:noFill/>
            <a:miter lim="800000"/>
            <a:headEnd/>
            <a:tailEnd/>
          </a:ln>
        </p:spPr>
      </p:pic>
      <p:pic>
        <p:nvPicPr>
          <p:cNvPr id="30729" name="Picture 2" descr="\\w27socom\c$\Temp\SoComIcon\v_collection\v_collection_png\32x32\plain\flag_france.png"/>
          <p:cNvPicPr>
            <a:picLocks noChangeAspect="1" noChangeArrowheads="1"/>
          </p:cNvPicPr>
          <p:nvPr/>
        </p:nvPicPr>
        <p:blipFill>
          <a:blip r:embed="rId8"/>
          <a:srcRect/>
          <a:stretch>
            <a:fillRect/>
          </a:stretch>
        </p:blipFill>
        <p:spPr bwMode="auto">
          <a:xfrm>
            <a:off x="3270250" y="1603375"/>
            <a:ext cx="304800" cy="304800"/>
          </a:xfrm>
          <a:prstGeom prst="rect">
            <a:avLst/>
          </a:prstGeom>
          <a:noFill/>
          <a:ln w="9525">
            <a:noFill/>
            <a:miter lim="800000"/>
            <a:headEnd/>
            <a:tailEnd/>
          </a:ln>
        </p:spPr>
      </p:pic>
      <p:pic>
        <p:nvPicPr>
          <p:cNvPr id="30730" name="Picture 3" descr="\\w27socom\c$\Temp\SoComIcon\v_collection\v_collection_png\32x32\plain\flag_italy.png"/>
          <p:cNvPicPr>
            <a:picLocks noChangeAspect="1" noChangeArrowheads="1"/>
          </p:cNvPicPr>
          <p:nvPr/>
        </p:nvPicPr>
        <p:blipFill>
          <a:blip r:embed="rId9"/>
          <a:srcRect/>
          <a:stretch>
            <a:fillRect/>
          </a:stretch>
        </p:blipFill>
        <p:spPr bwMode="auto">
          <a:xfrm>
            <a:off x="4710113" y="1603375"/>
            <a:ext cx="304800" cy="304800"/>
          </a:xfrm>
          <a:prstGeom prst="rect">
            <a:avLst/>
          </a:prstGeom>
          <a:noFill/>
          <a:ln w="9525">
            <a:noFill/>
            <a:miter lim="800000"/>
            <a:headEnd/>
            <a:tailEnd/>
          </a:ln>
        </p:spPr>
      </p:pic>
      <p:pic>
        <p:nvPicPr>
          <p:cNvPr id="30731" name="Picture 3" descr="\\w27socom\c$\Temp\SoComIcon\v_collection\v_collection_png\32x32\plain\flag_united_kingdom.png"/>
          <p:cNvPicPr>
            <a:picLocks noChangeAspect="1" noChangeArrowheads="1"/>
          </p:cNvPicPr>
          <p:nvPr/>
        </p:nvPicPr>
        <p:blipFill>
          <a:blip r:embed="rId10"/>
          <a:srcRect/>
          <a:stretch>
            <a:fillRect/>
          </a:stretch>
        </p:blipFill>
        <p:spPr bwMode="auto">
          <a:xfrm>
            <a:off x="2925763" y="1603375"/>
            <a:ext cx="304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txBox="1">
            <a:spLocks/>
          </p:cNvSpPr>
          <p:nvPr/>
        </p:nvSpPr>
        <p:spPr>
          <a:xfrm>
            <a:off x="331788" y="503238"/>
            <a:ext cx="8229600" cy="360362"/>
          </a:xfrm>
          <a:prstGeom prst="rect">
            <a:avLst/>
          </a:prstGeom>
        </p:spPr>
        <p:txBody>
          <a:bodyPr/>
          <a:lstStyle/>
          <a:p>
            <a:pPr fontAlgn="auto">
              <a:spcBef>
                <a:spcPts val="0"/>
              </a:spcBef>
              <a:spcAft>
                <a:spcPts val="0"/>
              </a:spcAft>
              <a:tabLst>
                <a:tab pos="809625" algn="l"/>
              </a:tabLst>
              <a:defRPr/>
            </a:pPr>
            <a:r>
              <a:rPr lang="de-DE" sz="2000" b="1" dirty="0">
                <a:solidFill>
                  <a:schemeClr val="tx1">
                    <a:lumMod val="50000"/>
                    <a:lumOff val="50000"/>
                  </a:schemeClr>
                </a:solidFill>
                <a:latin typeface="+mn-lt"/>
                <a:cs typeface="+mn-cs"/>
              </a:rPr>
              <a:t>TIKOS	</a:t>
            </a:r>
            <a:r>
              <a:rPr lang="de-DE" sz="2000" dirty="0">
                <a:solidFill>
                  <a:schemeClr val="tx1">
                    <a:lumMod val="50000"/>
                    <a:lumOff val="50000"/>
                  </a:schemeClr>
                </a:solidFill>
                <a:latin typeface="+mn-lt"/>
                <a:cs typeface="+mn-cs"/>
              </a:rPr>
              <a:t>Internetportal</a:t>
            </a:r>
          </a:p>
        </p:txBody>
      </p:sp>
      <p:sp>
        <p:nvSpPr>
          <p:cNvPr id="9" name="Rectangle 3"/>
          <p:cNvSpPr txBox="1">
            <a:spLocks noChangeArrowheads="1"/>
          </p:cNvSpPr>
          <p:nvPr/>
        </p:nvSpPr>
        <p:spPr>
          <a:xfrm>
            <a:off x="395288" y="5607050"/>
            <a:ext cx="8615362" cy="915988"/>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Kunder kan administrere sine brukere online. Endre og legge til. Her kan </a:t>
            </a:r>
            <a:br>
              <a:rPr lang="nb-NO" sz="1400" dirty="0">
                <a:latin typeface="+mn-lt"/>
                <a:cs typeface="+mn-cs"/>
              </a:rPr>
            </a:br>
            <a:r>
              <a:rPr lang="nb-NO" sz="1400" dirty="0">
                <a:latin typeface="+mn-lt"/>
                <a:cs typeface="+mn-cs"/>
              </a:rPr>
              <a:t>maler legges opp for hva og hvor mange plagg de forskjellige yrkesgruppene</a:t>
            </a:r>
          </a:p>
          <a:p>
            <a:pPr fontAlgn="auto">
              <a:lnSpc>
                <a:spcPct val="80000"/>
              </a:lnSpc>
              <a:spcBef>
                <a:spcPts val="0"/>
              </a:spcBef>
              <a:spcAft>
                <a:spcPts val="0"/>
              </a:spcAft>
              <a:defRPr/>
            </a:pPr>
            <a:r>
              <a:rPr lang="nb-NO" sz="1400" kern="0" dirty="0">
                <a:solidFill>
                  <a:sysClr val="windowText" lastClr="000000"/>
                </a:solidFill>
                <a:latin typeface="+mn-lt"/>
                <a:cs typeface="+mn-cs"/>
              </a:rPr>
              <a:t>skal ha hos kunden.</a:t>
            </a:r>
            <a:endParaRPr lang="de-DE" sz="1400" kern="0" dirty="0">
              <a:solidFill>
                <a:sysClr val="windowText" lastClr="000000"/>
              </a:solidFill>
              <a:latin typeface="+mn-lt"/>
              <a:cs typeface="+mn-cs"/>
            </a:endParaRPr>
          </a:p>
          <a:p>
            <a:pPr fontAlgn="auto">
              <a:lnSpc>
                <a:spcPct val="80000"/>
              </a:lnSpc>
              <a:spcBef>
                <a:spcPts val="0"/>
              </a:spcBef>
              <a:spcAft>
                <a:spcPts val="0"/>
              </a:spcAft>
              <a:defRPr/>
            </a:pPr>
            <a:endParaRPr lang="de-DE" sz="1400" b="1" kern="0" dirty="0">
              <a:solidFill>
                <a:srgbClr val="CB1C0F"/>
              </a:solidFill>
              <a:latin typeface="+mn-lt"/>
              <a:cs typeface="+mn-cs"/>
            </a:endParaRPr>
          </a:p>
        </p:txBody>
      </p:sp>
      <p:sp>
        <p:nvSpPr>
          <p:cNvPr id="7" name="Text Box 6"/>
          <p:cNvSpPr txBox="1">
            <a:spLocks noChangeArrowheads="1"/>
          </p:cNvSpPr>
          <p:nvPr/>
        </p:nvSpPr>
        <p:spPr bwMode="auto">
          <a:xfrm>
            <a:off x="6516688" y="1341438"/>
            <a:ext cx="2627312" cy="5692775"/>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Internetportal</a:t>
            </a:r>
          </a:p>
          <a:p>
            <a:pPr marL="635000" lvl="1" indent="-177800" fontAlgn="auto">
              <a:spcBef>
                <a:spcPct val="20000"/>
              </a:spcBef>
              <a:spcAft>
                <a:spcPts val="0"/>
              </a:spcAft>
              <a:buClr>
                <a:srgbClr val="DD001A"/>
              </a:buClr>
              <a:buSzPct val="75000"/>
              <a:buFont typeface="Wingdings" pitchFamily="2" charset="2"/>
              <a:buChar char="§"/>
              <a:defRPr/>
            </a:pPr>
            <a:r>
              <a:rPr lang="de-DE" sz="1400" dirty="0" err="1">
                <a:latin typeface="+mn-lt"/>
                <a:cs typeface="+mn-cs"/>
              </a:rPr>
              <a:t>Arbeidsklær</a:t>
            </a:r>
            <a:endParaRPr lang="de-DE" sz="1400" dirty="0">
              <a:latin typeface="+mn-lt"/>
              <a:cs typeface="+mn-cs"/>
            </a:endParaRPr>
          </a:p>
          <a:p>
            <a:pPr marL="635000" lvl="1"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chemeClr val="bg1">
                    <a:lumMod val="75000"/>
                  </a:schemeClr>
                </a:solidFill>
                <a:latin typeface="+mn-lt"/>
                <a:cs typeface="+mn-cs"/>
              </a:rPr>
              <a:t>Beboertøy</a:t>
            </a:r>
            <a:endParaRPr lang="de-DE" sz="1400" dirty="0">
              <a:solidFill>
                <a:schemeClr val="bg1">
                  <a:lumMod val="75000"/>
                </a:schemeClr>
              </a:solidFill>
              <a:latin typeface="+mn-lt"/>
              <a:cs typeface="+mn-cs"/>
            </a:endParaRPr>
          </a:p>
          <a:p>
            <a:pPr marL="635000" lvl="1"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chemeClr val="bg1">
                    <a:lumMod val="75000"/>
                  </a:schemeClr>
                </a:solidFill>
                <a:latin typeface="+mn-lt"/>
                <a:cs typeface="+mn-cs"/>
              </a:rPr>
              <a:t>Ordre</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a:p>
            <a:pPr marL="635000" lvl="1" indent="-177800" fontAlgn="auto">
              <a:spcBef>
                <a:spcPct val="20000"/>
              </a:spcBef>
              <a:spcAft>
                <a:spcPts val="0"/>
              </a:spcAft>
              <a:buClr>
                <a:schemeClr val="bg1">
                  <a:lumMod val="75000"/>
                </a:schemeClr>
              </a:buClr>
              <a:buSzPct val="75000"/>
              <a:buFont typeface="Wingdings" pitchFamily="2" charset="2"/>
              <a:buChar char="§"/>
              <a:defRPr/>
            </a:pPr>
            <a:endParaRPr lang="de-DE" sz="1400" dirty="0">
              <a:solidFill>
                <a:schemeClr val="bg1">
                  <a:lumMod val="75000"/>
                </a:schemeClr>
              </a:solidFill>
              <a:latin typeface="+mn-lt"/>
              <a:cs typeface="+mn-cs"/>
            </a:endParaRPr>
          </a:p>
        </p:txBody>
      </p:sp>
      <p:pic>
        <p:nvPicPr>
          <p:cNvPr id="67588" name="Grafik 1"/>
          <p:cNvPicPr>
            <a:picLocks noChangeAspect="1"/>
          </p:cNvPicPr>
          <p:nvPr/>
        </p:nvPicPr>
        <p:blipFill>
          <a:blip r:embed="rId2"/>
          <a:srcRect/>
          <a:stretch>
            <a:fillRect/>
          </a:stretch>
        </p:blipFill>
        <p:spPr bwMode="auto">
          <a:xfrm>
            <a:off x="477838" y="1628775"/>
            <a:ext cx="5969000" cy="351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31788" y="503238"/>
            <a:ext cx="8229600" cy="360362"/>
          </a:xfrm>
          <a:prstGeom prst="rect">
            <a:avLst/>
          </a:prstGeom>
        </p:spPr>
        <p:txBody>
          <a:bodyPr/>
          <a:lstStyle/>
          <a:p>
            <a:pPr fontAlgn="auto">
              <a:spcBef>
                <a:spcPts val="0"/>
              </a:spcBef>
              <a:spcAft>
                <a:spcPts val="0"/>
              </a:spcAft>
              <a:tabLst>
                <a:tab pos="808038" algn="l"/>
              </a:tabLst>
              <a:defRPr/>
            </a:pPr>
            <a:r>
              <a:rPr lang="de-DE" sz="2000" b="1" dirty="0">
                <a:solidFill>
                  <a:schemeClr val="tx1">
                    <a:lumMod val="50000"/>
                    <a:lumOff val="50000"/>
                  </a:schemeClr>
                </a:solidFill>
                <a:latin typeface="+mn-lt"/>
                <a:cs typeface="+mn-cs"/>
              </a:rPr>
              <a:t>TIKOS	</a:t>
            </a:r>
            <a:r>
              <a:rPr lang="de-DE" sz="2000" dirty="0">
                <a:solidFill>
                  <a:schemeClr val="tx1">
                    <a:lumMod val="50000"/>
                    <a:lumOff val="50000"/>
                  </a:schemeClr>
                </a:solidFill>
                <a:latin typeface="+mn-lt"/>
                <a:cs typeface="+mn-cs"/>
              </a:rPr>
              <a:t>Internetportal</a:t>
            </a:r>
          </a:p>
        </p:txBody>
      </p:sp>
      <p:sp>
        <p:nvSpPr>
          <p:cNvPr id="6" name="Rectangle 3"/>
          <p:cNvSpPr txBox="1">
            <a:spLocks noChangeArrowheads="1"/>
          </p:cNvSpPr>
          <p:nvPr/>
        </p:nvSpPr>
        <p:spPr>
          <a:xfrm>
            <a:off x="409575" y="5516563"/>
            <a:ext cx="8615363" cy="915987"/>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Kunder kan administrere kundeeid beboertøy på nettet.</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538913" y="1412875"/>
            <a:ext cx="2605087" cy="5176838"/>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r>
              <a:rPr lang="de-DE" sz="1400" dirty="0">
                <a:solidFill>
                  <a:srgbClr val="C0C0C0"/>
                </a:solidFill>
                <a:latin typeface="+mn-lt"/>
                <a:cs typeface="+mn-cs"/>
              </a:rPr>
              <a:t> </a:t>
            </a:r>
            <a:r>
              <a:rPr lang="de-DE" sz="1400" b="1" dirty="0">
                <a:latin typeface="+mn-lt"/>
                <a:cs typeface="+mn-cs"/>
              </a:rPr>
              <a:t>Internetportal</a:t>
            </a:r>
          </a:p>
          <a:p>
            <a:pPr marL="635000" lvl="1"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chemeClr val="bg1">
                    <a:lumMod val="75000"/>
                  </a:schemeClr>
                </a:solidFill>
                <a:latin typeface="+mn-lt"/>
                <a:cs typeface="+mn-cs"/>
              </a:rPr>
              <a:t>Arbeidsklær</a:t>
            </a:r>
            <a:endParaRPr lang="de-DE" sz="1400" dirty="0">
              <a:solidFill>
                <a:schemeClr val="bg1">
                  <a:lumMod val="75000"/>
                </a:schemeClr>
              </a:solidFill>
              <a:latin typeface="+mn-lt"/>
              <a:cs typeface="+mn-cs"/>
            </a:endParaRPr>
          </a:p>
          <a:p>
            <a:pPr marL="635000" lvl="1" indent="-177800" fontAlgn="auto">
              <a:spcBef>
                <a:spcPct val="20000"/>
              </a:spcBef>
              <a:spcAft>
                <a:spcPts val="0"/>
              </a:spcAft>
              <a:buClr>
                <a:srgbClr val="DD001A"/>
              </a:buClr>
              <a:buSzPct val="75000"/>
              <a:buFont typeface="Wingdings" pitchFamily="2" charset="2"/>
              <a:buChar char="§"/>
              <a:defRPr/>
            </a:pPr>
            <a:r>
              <a:rPr lang="de-DE" sz="1400" dirty="0" err="1">
                <a:latin typeface="+mn-lt"/>
                <a:cs typeface="+mn-cs"/>
              </a:rPr>
              <a:t>Beboertøy</a:t>
            </a:r>
            <a:endParaRPr lang="de-DE" sz="1400" dirty="0">
              <a:latin typeface="+mn-lt"/>
              <a:cs typeface="+mn-cs"/>
            </a:endParaRPr>
          </a:p>
          <a:p>
            <a:pPr marL="635000" lvl="1"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chemeClr val="bg1">
                    <a:lumMod val="75000"/>
                  </a:schemeClr>
                </a:solidFill>
                <a:latin typeface="+mn-lt"/>
                <a:cs typeface="+mn-cs"/>
              </a:rPr>
              <a:t>Ordre</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p:txBody>
      </p:sp>
      <p:pic>
        <p:nvPicPr>
          <p:cNvPr id="68612" name="Grafik 1"/>
          <p:cNvPicPr>
            <a:picLocks noChangeAspect="1"/>
          </p:cNvPicPr>
          <p:nvPr/>
        </p:nvPicPr>
        <p:blipFill>
          <a:blip r:embed="rId2"/>
          <a:srcRect/>
          <a:stretch>
            <a:fillRect/>
          </a:stretch>
        </p:blipFill>
        <p:spPr bwMode="auto">
          <a:xfrm>
            <a:off x="468313" y="1511300"/>
            <a:ext cx="6070600" cy="3573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31788" y="503238"/>
            <a:ext cx="8229600" cy="360362"/>
          </a:xfrm>
          <a:prstGeom prst="rect">
            <a:avLst/>
          </a:prstGeom>
        </p:spPr>
        <p:txBody>
          <a:bodyPr/>
          <a:lstStyle/>
          <a:p>
            <a:pPr fontAlgn="auto">
              <a:spcBef>
                <a:spcPts val="0"/>
              </a:spcBef>
              <a:spcAft>
                <a:spcPts val="0"/>
              </a:spcAft>
              <a:tabLst>
                <a:tab pos="808038" algn="l"/>
              </a:tabLst>
              <a:defRPr/>
            </a:pPr>
            <a:r>
              <a:rPr lang="de-DE" sz="2000" b="1" dirty="0">
                <a:solidFill>
                  <a:schemeClr val="tx1">
                    <a:lumMod val="50000"/>
                    <a:lumOff val="50000"/>
                  </a:schemeClr>
                </a:solidFill>
                <a:latin typeface="+mn-lt"/>
                <a:cs typeface="+mn-cs"/>
              </a:rPr>
              <a:t>TIKOS	</a:t>
            </a:r>
            <a:r>
              <a:rPr lang="de-DE" sz="2000" dirty="0">
                <a:solidFill>
                  <a:schemeClr val="tx1">
                    <a:lumMod val="50000"/>
                    <a:lumOff val="50000"/>
                  </a:schemeClr>
                </a:solidFill>
                <a:latin typeface="+mn-lt"/>
                <a:cs typeface="+mn-cs"/>
              </a:rPr>
              <a:t>Internetportal</a:t>
            </a:r>
          </a:p>
        </p:txBody>
      </p:sp>
      <p:sp>
        <p:nvSpPr>
          <p:cNvPr id="6" name="Rectangle 3"/>
          <p:cNvSpPr txBox="1">
            <a:spLocks noChangeArrowheads="1"/>
          </p:cNvSpPr>
          <p:nvPr/>
        </p:nvSpPr>
        <p:spPr>
          <a:xfrm>
            <a:off x="395288" y="5753100"/>
            <a:ext cx="8615362" cy="915988"/>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Hoteller, restauranter, sykehus kan bestille sine tekstiler via portalen.</a:t>
            </a:r>
            <a:endParaRPr lang="de-DE" sz="1400" b="1" kern="0" dirty="0">
              <a:solidFill>
                <a:srgbClr val="CB1C0F"/>
              </a:solidFill>
              <a:latin typeface="+mn-lt"/>
              <a:cs typeface="+mn-cs"/>
            </a:endParaRPr>
          </a:p>
        </p:txBody>
      </p:sp>
      <p:sp>
        <p:nvSpPr>
          <p:cNvPr id="8" name="Text Box 6"/>
          <p:cNvSpPr txBox="1">
            <a:spLocks noChangeArrowheads="1"/>
          </p:cNvSpPr>
          <p:nvPr/>
        </p:nvSpPr>
        <p:spPr bwMode="auto">
          <a:xfrm>
            <a:off x="6516688" y="1392238"/>
            <a:ext cx="2627312" cy="5176837"/>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r>
              <a:rPr lang="de-DE" sz="1400" dirty="0">
                <a:solidFill>
                  <a:srgbClr val="C0C0C0"/>
                </a:solidFill>
                <a:latin typeface="+mn-lt"/>
                <a:cs typeface="+mn-cs"/>
              </a:rPr>
              <a:t> </a:t>
            </a:r>
            <a:r>
              <a:rPr lang="de-DE" sz="1400" b="1" dirty="0">
                <a:latin typeface="+mn-lt"/>
                <a:cs typeface="+mn-cs"/>
              </a:rPr>
              <a:t>Internetportal</a:t>
            </a:r>
          </a:p>
          <a:p>
            <a:pPr marL="635000" lvl="1"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chemeClr val="bg1">
                    <a:lumMod val="75000"/>
                  </a:schemeClr>
                </a:solidFill>
                <a:latin typeface="+mn-lt"/>
                <a:cs typeface="+mn-cs"/>
              </a:rPr>
              <a:t>Arbeidsklær</a:t>
            </a:r>
            <a:endParaRPr lang="de-DE" sz="1400" dirty="0">
              <a:solidFill>
                <a:schemeClr val="bg1">
                  <a:lumMod val="75000"/>
                </a:schemeClr>
              </a:solidFill>
              <a:latin typeface="+mn-lt"/>
              <a:cs typeface="+mn-cs"/>
            </a:endParaRPr>
          </a:p>
          <a:p>
            <a:pPr marL="635000" lvl="1"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chemeClr val="bg1">
                    <a:lumMod val="75000"/>
                  </a:schemeClr>
                </a:solidFill>
                <a:latin typeface="+mn-lt"/>
                <a:cs typeface="+mn-cs"/>
              </a:rPr>
              <a:t>Beboertøy</a:t>
            </a:r>
            <a:endParaRPr lang="de-DE" sz="1400" dirty="0">
              <a:solidFill>
                <a:schemeClr val="bg1">
                  <a:lumMod val="75000"/>
                </a:schemeClr>
              </a:solidFill>
              <a:latin typeface="+mn-lt"/>
              <a:cs typeface="+mn-cs"/>
            </a:endParaRPr>
          </a:p>
          <a:p>
            <a:pPr marL="635000" lvl="1" indent="-177800" fontAlgn="auto">
              <a:spcBef>
                <a:spcPct val="20000"/>
              </a:spcBef>
              <a:spcAft>
                <a:spcPts val="0"/>
              </a:spcAft>
              <a:buClr>
                <a:srgbClr val="DD001A"/>
              </a:buClr>
              <a:buSzPct val="75000"/>
              <a:buFont typeface="Wingdings" pitchFamily="2" charset="2"/>
              <a:buChar char="§"/>
              <a:defRPr/>
            </a:pPr>
            <a:r>
              <a:rPr lang="de-DE" sz="1400" dirty="0">
                <a:latin typeface="+mn-lt"/>
                <a:cs typeface="+mn-cs"/>
              </a:rPr>
              <a:t>Ordre</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p:txBody>
      </p:sp>
      <p:pic>
        <p:nvPicPr>
          <p:cNvPr id="69636" name="Grafik 1"/>
          <p:cNvPicPr>
            <a:picLocks noChangeAspect="1"/>
          </p:cNvPicPr>
          <p:nvPr/>
        </p:nvPicPr>
        <p:blipFill>
          <a:blip r:embed="rId2"/>
          <a:srcRect/>
          <a:stretch>
            <a:fillRect/>
          </a:stretch>
        </p:blipFill>
        <p:spPr bwMode="auto">
          <a:xfrm>
            <a:off x="539750" y="1412875"/>
            <a:ext cx="5545138" cy="412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395288" y="5607050"/>
            <a:ext cx="6215062" cy="915988"/>
          </a:xfrm>
          <a:prstGeom prst="rect">
            <a:avLst/>
          </a:prstGeom>
        </p:spPr>
        <p:txBody>
          <a:bodyPr>
            <a:normAutofit/>
          </a:bodyPr>
          <a:lstStyle/>
          <a:p>
            <a:pPr fontAlgn="auto">
              <a:lnSpc>
                <a:spcPct val="80000"/>
              </a:lnSpc>
              <a:spcBef>
                <a:spcPts val="0"/>
              </a:spcBef>
              <a:spcAft>
                <a:spcPts val="0"/>
              </a:spcAft>
              <a:buFont typeface="Wingdings" pitchFamily="2" charset="2"/>
              <a:buNone/>
              <a:defRPr/>
            </a:pPr>
            <a:r>
              <a:rPr lang="nb-NO" sz="1400" dirty="0">
                <a:latin typeface="+mn-lt"/>
                <a:cs typeface="+mn-cs"/>
              </a:rPr>
              <a:t>Nummergenerator er en enkel måte å automatisk generere kode for artikler, </a:t>
            </a:r>
            <a:br>
              <a:rPr lang="nb-NO" sz="1400" dirty="0">
                <a:latin typeface="+mn-lt"/>
                <a:cs typeface="+mn-cs"/>
              </a:rPr>
            </a:br>
            <a:r>
              <a:rPr lang="nb-NO" sz="1400" dirty="0">
                <a:latin typeface="+mn-lt"/>
                <a:cs typeface="+mn-cs"/>
              </a:rPr>
              <a:t>kunder, leverandører etter en forhåndsdefinert tidsplan.</a:t>
            </a:r>
            <a:endParaRPr lang="de-DE" sz="1400" b="1" kern="0" dirty="0">
              <a:solidFill>
                <a:srgbClr val="CB1C0F"/>
              </a:solidFill>
              <a:latin typeface="+mn-lt"/>
              <a:cs typeface="+mn-cs"/>
            </a:endParaRPr>
          </a:p>
        </p:txBody>
      </p:sp>
      <p:sp>
        <p:nvSpPr>
          <p:cNvPr id="9" name="Titel 1"/>
          <p:cNvSpPr txBox="1">
            <a:spLocks/>
          </p:cNvSpPr>
          <p:nvPr/>
        </p:nvSpPr>
        <p:spPr>
          <a:xfrm>
            <a:off x="331788" y="503238"/>
            <a:ext cx="8229600" cy="360362"/>
          </a:xfrm>
          <a:prstGeom prst="rect">
            <a:avLst/>
          </a:prstGeom>
        </p:spPr>
        <p:txBody>
          <a:bodyPr/>
          <a:lstStyle/>
          <a:p>
            <a:pPr fontAlgn="auto">
              <a:spcBef>
                <a:spcPts val="0"/>
              </a:spcBef>
              <a:spcAft>
                <a:spcPts val="0"/>
              </a:spcAft>
              <a:tabLst>
                <a:tab pos="808038" algn="l"/>
              </a:tabLst>
              <a:defRPr/>
            </a:pPr>
            <a:r>
              <a:rPr lang="de-DE" sz="2000" b="1" dirty="0">
                <a:solidFill>
                  <a:schemeClr val="tx1">
                    <a:lumMod val="50000"/>
                    <a:lumOff val="50000"/>
                  </a:schemeClr>
                </a:solidFill>
                <a:latin typeface="+mn-lt"/>
                <a:cs typeface="+mn-cs"/>
              </a:rPr>
              <a:t>TIKOS	</a:t>
            </a:r>
            <a:r>
              <a:rPr lang="de-DE" sz="2000" dirty="0" err="1">
                <a:solidFill>
                  <a:schemeClr val="tx1">
                    <a:lumMod val="50000"/>
                    <a:lumOff val="50000"/>
                  </a:schemeClr>
                </a:solidFill>
                <a:latin typeface="+mn-lt"/>
                <a:cs typeface="+mn-cs"/>
              </a:rPr>
              <a:t>Nummergenerator</a:t>
            </a:r>
            <a:endParaRPr lang="de-DE" sz="2000" dirty="0">
              <a:solidFill>
                <a:schemeClr val="tx1">
                  <a:lumMod val="50000"/>
                  <a:lumOff val="50000"/>
                </a:schemeClr>
              </a:solidFill>
              <a:latin typeface="+mn-lt"/>
              <a:cs typeface="+mn-cs"/>
            </a:endParaRPr>
          </a:p>
        </p:txBody>
      </p:sp>
      <p:pic>
        <p:nvPicPr>
          <p:cNvPr id="70659" name="Picture 4"/>
          <p:cNvPicPr>
            <a:picLocks noChangeAspect="1" noChangeArrowheads="1"/>
          </p:cNvPicPr>
          <p:nvPr/>
        </p:nvPicPr>
        <p:blipFill>
          <a:blip r:embed="rId2"/>
          <a:srcRect/>
          <a:stretch>
            <a:fillRect/>
          </a:stretch>
        </p:blipFill>
        <p:spPr bwMode="auto">
          <a:xfrm>
            <a:off x="501650" y="1628775"/>
            <a:ext cx="5929313" cy="3816350"/>
          </a:xfrm>
          <a:prstGeom prst="rect">
            <a:avLst/>
          </a:prstGeom>
          <a:noFill/>
          <a:ln w="9525">
            <a:noFill/>
            <a:miter lim="800000"/>
            <a:headEnd/>
            <a:tailEnd/>
          </a:ln>
        </p:spPr>
      </p:pic>
      <p:sp>
        <p:nvSpPr>
          <p:cNvPr id="6" name="Text Box 6"/>
          <p:cNvSpPr txBox="1">
            <a:spLocks noChangeArrowheads="1"/>
          </p:cNvSpPr>
          <p:nvPr/>
        </p:nvSpPr>
        <p:spPr bwMode="auto">
          <a:xfrm>
            <a:off x="6610350" y="1484313"/>
            <a:ext cx="2533650" cy="46164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r>
              <a:rPr lang="de-DE" sz="1400" dirty="0">
                <a:solidFill>
                  <a:srgbClr val="C0C0C0"/>
                </a:solidFill>
                <a:latin typeface="+mn-lt"/>
                <a:cs typeface="+mn-cs"/>
              </a:rPr>
              <a:t> Internetportal</a:t>
            </a:r>
          </a:p>
          <a:p>
            <a:pPr marL="177800" indent="-177800" fontAlgn="auto">
              <a:spcBef>
                <a:spcPct val="20000"/>
              </a:spcBef>
              <a:spcAft>
                <a:spcPts val="0"/>
              </a:spcAft>
              <a:buClr>
                <a:srgbClr val="FF0000"/>
              </a:buClr>
              <a:buSzPct val="75000"/>
              <a:buFont typeface="Wingdings" pitchFamily="2" charset="2"/>
              <a:buChar char="§"/>
              <a:defRPr/>
            </a:pPr>
            <a:r>
              <a:rPr lang="de-DE" sz="1400" b="1" dirty="0" err="1">
                <a:latin typeface="+mn-lt"/>
                <a:cs typeface="+mn-cs"/>
              </a:rPr>
              <a:t>Nummergenerator</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503238" y="5946775"/>
            <a:ext cx="6215062" cy="915988"/>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Ulike medier som en smart telefon, surfebrett kan vise hvordan ansatte og maskiner gjør jobben sin. Bare å finne ut hvilke verdier som skal oppnås.</a:t>
            </a:r>
            <a:endParaRPr lang="de-DE" sz="1400" b="1" kern="0" dirty="0">
              <a:solidFill>
                <a:srgbClr val="CB1C0F"/>
              </a:solidFill>
              <a:latin typeface="+mn-lt"/>
              <a:cs typeface="+mn-cs"/>
            </a:endParaRPr>
          </a:p>
        </p:txBody>
      </p:sp>
      <p:sp>
        <p:nvSpPr>
          <p:cNvPr id="9" name="Titel 1"/>
          <p:cNvSpPr txBox="1">
            <a:spLocks/>
          </p:cNvSpPr>
          <p:nvPr/>
        </p:nvSpPr>
        <p:spPr>
          <a:xfrm>
            <a:off x="331788" y="503238"/>
            <a:ext cx="8229600" cy="360362"/>
          </a:xfrm>
          <a:prstGeom prst="rect">
            <a:avLst/>
          </a:prstGeom>
        </p:spPr>
        <p:txBody>
          <a:bodyPr/>
          <a:lstStyle/>
          <a:p>
            <a:pPr fontAlgn="auto">
              <a:spcBef>
                <a:spcPts val="0"/>
              </a:spcBef>
              <a:spcAft>
                <a:spcPts val="0"/>
              </a:spcAft>
              <a:tabLst>
                <a:tab pos="808038" algn="l"/>
              </a:tabLst>
              <a:defRPr/>
            </a:pPr>
            <a:r>
              <a:rPr lang="de-DE" sz="2000" b="1" dirty="0">
                <a:solidFill>
                  <a:schemeClr val="tx1">
                    <a:lumMod val="50000"/>
                    <a:lumOff val="50000"/>
                  </a:schemeClr>
                </a:solidFill>
                <a:latin typeface="+mn-lt"/>
                <a:cs typeface="+mn-cs"/>
              </a:rPr>
              <a:t>TIKOS	</a:t>
            </a:r>
            <a:r>
              <a:rPr lang="de-DE" sz="2000" dirty="0" err="1">
                <a:solidFill>
                  <a:schemeClr val="tx1">
                    <a:lumMod val="50000"/>
                    <a:lumOff val="50000"/>
                  </a:schemeClr>
                </a:solidFill>
                <a:latin typeface="+mn-lt"/>
                <a:cs typeface="+mn-cs"/>
              </a:rPr>
              <a:t>Produktionsvisning</a:t>
            </a:r>
            <a:endParaRPr lang="de-DE" sz="2000" dirty="0">
              <a:solidFill>
                <a:schemeClr val="tx1">
                  <a:lumMod val="50000"/>
                  <a:lumOff val="50000"/>
                </a:schemeClr>
              </a:solidFill>
              <a:latin typeface="+mn-lt"/>
              <a:cs typeface="+mn-cs"/>
            </a:endParaRPr>
          </a:p>
        </p:txBody>
      </p:sp>
      <p:pic>
        <p:nvPicPr>
          <p:cNvPr id="71683" name="Picture 4"/>
          <p:cNvPicPr>
            <a:picLocks noChangeAspect="1" noChangeArrowheads="1"/>
          </p:cNvPicPr>
          <p:nvPr/>
        </p:nvPicPr>
        <p:blipFill>
          <a:blip r:embed="rId2"/>
          <a:srcRect/>
          <a:stretch>
            <a:fillRect/>
          </a:stretch>
        </p:blipFill>
        <p:spPr bwMode="auto">
          <a:xfrm>
            <a:off x="498475" y="1484313"/>
            <a:ext cx="5616575" cy="4356100"/>
          </a:xfrm>
          <a:prstGeom prst="rect">
            <a:avLst/>
          </a:prstGeom>
          <a:noFill/>
          <a:ln w="9525">
            <a:noFill/>
            <a:miter lim="800000"/>
            <a:headEnd/>
            <a:tailEnd/>
          </a:ln>
        </p:spPr>
      </p:pic>
      <p:sp>
        <p:nvSpPr>
          <p:cNvPr id="6" name="Text Box 6"/>
          <p:cNvSpPr txBox="1">
            <a:spLocks noChangeArrowheads="1"/>
          </p:cNvSpPr>
          <p:nvPr/>
        </p:nvSpPr>
        <p:spPr bwMode="auto">
          <a:xfrm>
            <a:off x="6610350" y="1484313"/>
            <a:ext cx="2533650" cy="46164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r>
              <a:rPr lang="de-DE" sz="1400" dirty="0">
                <a:solidFill>
                  <a:srgbClr val="C0C0C0"/>
                </a:solidFill>
                <a:latin typeface="+mn-lt"/>
                <a:cs typeface="+mn-cs"/>
              </a:rPr>
              <a:t> 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Produktionsvisning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nn-NO" sz="1400" dirty="0">
                <a:solidFill>
                  <a:srgbClr val="C0C0C0"/>
                </a:solidFill>
                <a:latin typeface="+mn-lt"/>
                <a:cs typeface="+mn-cs"/>
              </a:rPr>
              <a:t>Exportere programvare</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n-NO"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nn-NO" sz="1400" dirty="0">
                <a:solidFill>
                  <a:srgbClr val="C0C0C0"/>
                </a:solidFill>
                <a:latin typeface="+mn-lt"/>
                <a:cs typeface="+mn-cs"/>
              </a:rPr>
              <a:t>TIKOS Offline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14338" y="5470525"/>
            <a:ext cx="6215062" cy="915988"/>
          </a:xfrm>
          <a:prstGeom prst="rect">
            <a:avLst/>
          </a:prstGeom>
        </p:spPr>
        <p:txBody>
          <a:bodyPr>
            <a:normAutofit/>
          </a:bodyPr>
          <a:lstStyle/>
          <a:p>
            <a:pPr fontAlgn="auto">
              <a:lnSpc>
                <a:spcPct val="80000"/>
              </a:lnSpc>
              <a:spcBef>
                <a:spcPts val="0"/>
              </a:spcBef>
              <a:spcAft>
                <a:spcPts val="0"/>
              </a:spcAft>
              <a:defRPr/>
            </a:pPr>
            <a:r>
              <a:rPr lang="sv-SE" sz="1400" dirty="0">
                <a:latin typeface="+mn-lt"/>
                <a:cs typeface="+mn-cs"/>
              </a:rPr>
              <a:t>Denne modulen eksporterer data </a:t>
            </a:r>
            <a:r>
              <a:rPr lang="sv-SE" sz="1400" dirty="0" err="1">
                <a:latin typeface="+mn-lt"/>
                <a:cs typeface="+mn-cs"/>
              </a:rPr>
              <a:t>til</a:t>
            </a:r>
            <a:r>
              <a:rPr lang="sv-SE" sz="1400" dirty="0">
                <a:latin typeface="+mn-lt"/>
                <a:cs typeface="+mn-cs"/>
              </a:rPr>
              <a:t> andre </a:t>
            </a:r>
            <a:r>
              <a:rPr lang="sv-SE" sz="1400" dirty="0" err="1">
                <a:latin typeface="+mn-lt"/>
                <a:cs typeface="+mn-cs"/>
              </a:rPr>
              <a:t>programmer</a:t>
            </a:r>
            <a:r>
              <a:rPr lang="sv-SE" sz="1400" dirty="0">
                <a:latin typeface="+mn-lt"/>
                <a:cs typeface="+mn-cs"/>
              </a:rPr>
              <a:t> i en </a:t>
            </a:r>
            <a:r>
              <a:rPr lang="sv-SE" sz="1400" dirty="0" err="1">
                <a:latin typeface="+mn-lt"/>
                <a:cs typeface="+mn-cs"/>
              </a:rPr>
              <a:t>forhåndsbestemt</a:t>
            </a:r>
            <a:r>
              <a:rPr lang="sv-SE" sz="1400" dirty="0">
                <a:latin typeface="+mn-lt"/>
                <a:cs typeface="+mn-cs"/>
              </a:rPr>
              <a:t> format.</a:t>
            </a:r>
            <a:endParaRPr lang="de-DE" sz="1400" b="1" kern="0" dirty="0">
              <a:solidFill>
                <a:srgbClr val="CB1C0F"/>
              </a:solidFill>
              <a:latin typeface="+mn-lt"/>
              <a:cs typeface="+mn-cs"/>
            </a:endParaRPr>
          </a:p>
        </p:txBody>
      </p:sp>
      <p:sp>
        <p:nvSpPr>
          <p:cNvPr id="9" name="Titel 1"/>
          <p:cNvSpPr txBox="1">
            <a:spLocks/>
          </p:cNvSpPr>
          <p:nvPr/>
        </p:nvSpPr>
        <p:spPr>
          <a:xfrm>
            <a:off x="331788" y="503238"/>
            <a:ext cx="8229600" cy="360362"/>
          </a:xfrm>
          <a:prstGeom prst="rect">
            <a:avLst/>
          </a:prstGeom>
        </p:spPr>
        <p:txBody>
          <a:bodyPr/>
          <a:lstStyle/>
          <a:p>
            <a:pPr fontAlgn="auto">
              <a:spcBef>
                <a:spcPts val="0"/>
              </a:spcBef>
              <a:spcAft>
                <a:spcPts val="0"/>
              </a:spcAft>
              <a:tabLst>
                <a:tab pos="808038" algn="l"/>
              </a:tabLst>
              <a:defRPr/>
            </a:pPr>
            <a:r>
              <a:rPr lang="de-DE" sz="2000" b="1" dirty="0">
                <a:solidFill>
                  <a:schemeClr val="tx1">
                    <a:lumMod val="50000"/>
                    <a:lumOff val="50000"/>
                  </a:schemeClr>
                </a:solidFill>
                <a:latin typeface="+mn-lt"/>
                <a:cs typeface="+mn-cs"/>
              </a:rPr>
              <a:t>TIKOS	</a:t>
            </a:r>
            <a:r>
              <a:rPr lang="de-DE" sz="2000" dirty="0" err="1">
                <a:solidFill>
                  <a:schemeClr val="tx1">
                    <a:lumMod val="50000"/>
                    <a:lumOff val="50000"/>
                  </a:schemeClr>
                </a:solidFill>
                <a:latin typeface="+mn-lt"/>
                <a:cs typeface="+mn-cs"/>
              </a:rPr>
              <a:t>Exportere</a:t>
            </a:r>
            <a:r>
              <a:rPr lang="de-DE" sz="2000" dirty="0">
                <a:solidFill>
                  <a:schemeClr val="tx1">
                    <a:lumMod val="50000"/>
                    <a:lumOff val="50000"/>
                  </a:schemeClr>
                </a:solidFill>
                <a:latin typeface="+mn-lt"/>
                <a:cs typeface="+mn-cs"/>
              </a:rPr>
              <a:t> </a:t>
            </a:r>
            <a:r>
              <a:rPr lang="de-DE" sz="2000" dirty="0" err="1">
                <a:solidFill>
                  <a:schemeClr val="tx1">
                    <a:lumMod val="50000"/>
                    <a:lumOff val="50000"/>
                  </a:schemeClr>
                </a:solidFill>
                <a:latin typeface="+mn-lt"/>
                <a:cs typeface="+mn-cs"/>
              </a:rPr>
              <a:t>programvare</a:t>
            </a:r>
            <a:endParaRPr lang="de-DE" sz="2000" dirty="0">
              <a:solidFill>
                <a:schemeClr val="tx1">
                  <a:lumMod val="50000"/>
                  <a:lumOff val="50000"/>
                </a:schemeClr>
              </a:solidFill>
              <a:latin typeface="+mn-lt"/>
              <a:cs typeface="+mn-cs"/>
            </a:endParaRPr>
          </a:p>
          <a:p>
            <a:pPr fontAlgn="auto">
              <a:spcBef>
                <a:spcPts val="0"/>
              </a:spcBef>
              <a:spcAft>
                <a:spcPts val="0"/>
              </a:spcAft>
              <a:tabLst>
                <a:tab pos="808038" algn="l"/>
              </a:tabLst>
              <a:defRPr/>
            </a:pPr>
            <a:endParaRPr lang="de-DE" sz="2000" dirty="0">
              <a:solidFill>
                <a:schemeClr val="tx1">
                  <a:lumMod val="50000"/>
                  <a:lumOff val="50000"/>
                </a:schemeClr>
              </a:solidFill>
              <a:latin typeface="+mn-lt"/>
              <a:cs typeface="+mn-cs"/>
            </a:endParaRPr>
          </a:p>
        </p:txBody>
      </p:sp>
      <p:pic>
        <p:nvPicPr>
          <p:cNvPr id="72707" name="Picture 4"/>
          <p:cNvPicPr>
            <a:picLocks noChangeAspect="1" noChangeArrowheads="1"/>
          </p:cNvPicPr>
          <p:nvPr/>
        </p:nvPicPr>
        <p:blipFill>
          <a:blip r:embed="rId2"/>
          <a:srcRect/>
          <a:stretch>
            <a:fillRect/>
          </a:stretch>
        </p:blipFill>
        <p:spPr bwMode="auto">
          <a:xfrm>
            <a:off x="457200" y="1557338"/>
            <a:ext cx="6029325" cy="3546475"/>
          </a:xfrm>
          <a:prstGeom prst="rect">
            <a:avLst/>
          </a:prstGeom>
          <a:noFill/>
          <a:ln w="9525">
            <a:noFill/>
            <a:miter lim="800000"/>
            <a:headEnd/>
            <a:tailEnd/>
          </a:ln>
        </p:spPr>
      </p:pic>
      <p:sp>
        <p:nvSpPr>
          <p:cNvPr id="6" name="Text Box 6"/>
          <p:cNvSpPr txBox="1">
            <a:spLocks noChangeArrowheads="1"/>
          </p:cNvSpPr>
          <p:nvPr/>
        </p:nvSpPr>
        <p:spPr bwMode="auto">
          <a:xfrm>
            <a:off x="6610350" y="1484313"/>
            <a:ext cx="2533650" cy="46164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r>
              <a:rPr lang="de-DE" sz="1400" dirty="0">
                <a:solidFill>
                  <a:srgbClr val="C0C0C0"/>
                </a:solidFill>
                <a:latin typeface="+mn-lt"/>
                <a:cs typeface="+mn-cs"/>
              </a:rPr>
              <a:t> 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rgbClr val="DD001A"/>
              </a:buClr>
              <a:buSzPct val="75000"/>
              <a:buFont typeface="Wingdings" pitchFamily="2" charset="2"/>
              <a:buChar char="§"/>
              <a:defRPr/>
            </a:pPr>
            <a:r>
              <a:rPr lang="de-DE" sz="1400" b="1" dirty="0" err="1">
                <a:latin typeface="+mn-lt"/>
                <a:cs typeface="+mn-cs"/>
              </a:rPr>
              <a:t>Exportere</a:t>
            </a:r>
            <a:r>
              <a:rPr lang="de-DE" sz="1400" b="1" dirty="0">
                <a:latin typeface="+mn-lt"/>
                <a:cs typeface="+mn-cs"/>
              </a:rPr>
              <a:t> </a:t>
            </a:r>
            <a:r>
              <a:rPr lang="de-DE" sz="1400" b="1" dirty="0" err="1">
                <a:latin typeface="+mn-lt"/>
                <a:cs typeface="+mn-cs"/>
              </a:rPr>
              <a:t>programvare</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25450" y="5475288"/>
            <a:ext cx="6215063" cy="915987"/>
          </a:xfrm>
          <a:prstGeom prst="rect">
            <a:avLst/>
          </a:prstGeom>
        </p:spPr>
        <p:txBody>
          <a:bodyPr>
            <a:normAutofit/>
          </a:bodyPr>
          <a:lstStyle/>
          <a:p>
            <a:pPr fontAlgn="auto">
              <a:lnSpc>
                <a:spcPct val="80000"/>
              </a:lnSpc>
              <a:spcBef>
                <a:spcPts val="0"/>
              </a:spcBef>
              <a:spcAft>
                <a:spcPts val="0"/>
              </a:spcAft>
              <a:defRPr/>
            </a:pPr>
            <a:r>
              <a:rPr lang="sv-SE" sz="1400" dirty="0">
                <a:latin typeface="+mn-lt"/>
                <a:cs typeface="+mn-cs"/>
              </a:rPr>
              <a:t>Kasseregister for renserier med sms, post funksjoner. </a:t>
            </a:r>
            <a:r>
              <a:rPr lang="sv-SE" sz="1400" dirty="0" err="1">
                <a:latin typeface="+mn-lt"/>
                <a:cs typeface="+mn-cs"/>
              </a:rPr>
              <a:t>Kundekort</a:t>
            </a:r>
            <a:r>
              <a:rPr lang="sv-SE" sz="1400" dirty="0">
                <a:latin typeface="+mn-lt"/>
                <a:cs typeface="+mn-cs"/>
              </a:rPr>
              <a:t> for faste kunder, etc.</a:t>
            </a:r>
            <a:r>
              <a:rPr lang="de-DE" sz="1400" kern="0" dirty="0">
                <a:solidFill>
                  <a:sysClr val="windowText" lastClr="000000"/>
                </a:solidFill>
                <a:latin typeface="+mn-lt"/>
                <a:cs typeface="+mn-cs"/>
              </a:rPr>
              <a:t>.</a:t>
            </a:r>
            <a:endParaRPr lang="de-DE" sz="1400" b="1" kern="0" dirty="0">
              <a:solidFill>
                <a:srgbClr val="CB1C0F"/>
              </a:solidFill>
              <a:latin typeface="+mn-lt"/>
              <a:cs typeface="+mn-cs"/>
            </a:endParaRPr>
          </a:p>
        </p:txBody>
      </p:sp>
      <p:sp>
        <p:nvSpPr>
          <p:cNvPr id="9" name="Titel 1"/>
          <p:cNvSpPr txBox="1">
            <a:spLocks/>
          </p:cNvSpPr>
          <p:nvPr/>
        </p:nvSpPr>
        <p:spPr>
          <a:xfrm>
            <a:off x="331788" y="503238"/>
            <a:ext cx="8229600" cy="360362"/>
          </a:xfrm>
          <a:prstGeom prst="rect">
            <a:avLst/>
          </a:prstGeom>
        </p:spPr>
        <p:txBody>
          <a:bodyPr/>
          <a:lstStyle/>
          <a:p>
            <a:pPr fontAlgn="auto">
              <a:spcBef>
                <a:spcPts val="0"/>
              </a:spcBef>
              <a:spcAft>
                <a:spcPts val="0"/>
              </a:spcAft>
              <a:tabLst>
                <a:tab pos="808038" algn="l"/>
              </a:tabLst>
              <a:defRPr/>
            </a:pPr>
            <a:r>
              <a:rPr lang="de-DE" sz="2000" b="1" dirty="0">
                <a:solidFill>
                  <a:schemeClr val="tx1">
                    <a:lumMod val="50000"/>
                    <a:lumOff val="50000"/>
                  </a:schemeClr>
                </a:solidFill>
                <a:latin typeface="+mn-lt"/>
                <a:cs typeface="+mn-cs"/>
              </a:rPr>
              <a:t>TEKAS	</a:t>
            </a:r>
            <a:r>
              <a:rPr lang="de-DE" sz="2000" dirty="0">
                <a:solidFill>
                  <a:schemeClr val="tx1">
                    <a:lumMod val="50000"/>
                    <a:lumOff val="50000"/>
                  </a:schemeClr>
                </a:solidFill>
                <a:latin typeface="+mn-lt"/>
                <a:cs typeface="+mn-cs"/>
              </a:rPr>
              <a:t>S</a:t>
            </a:r>
            <a:r>
              <a:rPr lang="de-DE" sz="2000" dirty="0" err="1">
                <a:solidFill>
                  <a:schemeClr val="tx1">
                    <a:lumMod val="50000"/>
                    <a:lumOff val="50000"/>
                  </a:schemeClr>
                </a:solidFill>
                <a:latin typeface="+mn-lt"/>
                <a:cs typeface="+mn-cs"/>
              </a:rPr>
              <a:t>ystem</a:t>
            </a:r>
            <a:r>
              <a:rPr lang="de-DE" sz="2000" dirty="0">
                <a:solidFill>
                  <a:schemeClr val="tx1">
                    <a:lumMod val="50000"/>
                    <a:lumOff val="50000"/>
                  </a:schemeClr>
                </a:solidFill>
                <a:latin typeface="+mn-lt"/>
                <a:cs typeface="+mn-cs"/>
              </a:rPr>
              <a:t> </a:t>
            </a:r>
            <a:r>
              <a:rPr lang="de-DE" sz="2000" dirty="0" err="1">
                <a:solidFill>
                  <a:schemeClr val="tx1">
                    <a:lumMod val="50000"/>
                    <a:lumOff val="50000"/>
                  </a:schemeClr>
                </a:solidFill>
                <a:latin typeface="+mn-lt"/>
                <a:cs typeface="+mn-cs"/>
              </a:rPr>
              <a:t>for</a:t>
            </a:r>
            <a:r>
              <a:rPr lang="de-DE" sz="2000" dirty="0">
                <a:solidFill>
                  <a:schemeClr val="tx1">
                    <a:lumMod val="50000"/>
                    <a:lumOff val="50000"/>
                  </a:schemeClr>
                </a:solidFill>
                <a:latin typeface="+mn-lt"/>
                <a:cs typeface="+mn-cs"/>
              </a:rPr>
              <a:t> </a:t>
            </a:r>
            <a:r>
              <a:rPr lang="de-DE" sz="2000" dirty="0" err="1">
                <a:solidFill>
                  <a:schemeClr val="tx1">
                    <a:lumMod val="50000"/>
                    <a:lumOff val="50000"/>
                  </a:schemeClr>
                </a:solidFill>
                <a:latin typeface="+mn-lt"/>
                <a:cs typeface="+mn-cs"/>
              </a:rPr>
              <a:t>renserier</a:t>
            </a:r>
            <a:endParaRPr lang="de-DE" sz="2000" dirty="0">
              <a:solidFill>
                <a:schemeClr val="tx1">
                  <a:lumMod val="50000"/>
                  <a:lumOff val="50000"/>
                </a:schemeClr>
              </a:solidFill>
              <a:latin typeface="+mn-lt"/>
              <a:cs typeface="+mn-cs"/>
            </a:endParaRPr>
          </a:p>
        </p:txBody>
      </p:sp>
      <p:pic>
        <p:nvPicPr>
          <p:cNvPr id="73731" name="Picture 4"/>
          <p:cNvPicPr>
            <a:picLocks noChangeAspect="1" noChangeArrowheads="1"/>
          </p:cNvPicPr>
          <p:nvPr/>
        </p:nvPicPr>
        <p:blipFill>
          <a:blip r:embed="rId2"/>
          <a:srcRect/>
          <a:stretch>
            <a:fillRect/>
          </a:stretch>
        </p:blipFill>
        <p:spPr bwMode="auto">
          <a:xfrm>
            <a:off x="468313" y="1373188"/>
            <a:ext cx="5832475" cy="3998912"/>
          </a:xfrm>
          <a:prstGeom prst="rect">
            <a:avLst/>
          </a:prstGeom>
          <a:noFill/>
          <a:ln w="9525">
            <a:noFill/>
            <a:miter lim="800000"/>
            <a:headEnd/>
            <a:tailEnd/>
          </a:ln>
        </p:spPr>
      </p:pic>
      <p:sp>
        <p:nvSpPr>
          <p:cNvPr id="6" name="Text Box 6"/>
          <p:cNvSpPr txBox="1">
            <a:spLocks noChangeArrowheads="1"/>
          </p:cNvSpPr>
          <p:nvPr/>
        </p:nvSpPr>
        <p:spPr bwMode="auto">
          <a:xfrm>
            <a:off x="6516688" y="1484313"/>
            <a:ext cx="2627312" cy="4402137"/>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r>
              <a:rPr lang="de-DE" sz="1400" dirty="0">
                <a:solidFill>
                  <a:srgbClr val="C0C0C0"/>
                </a:solidFill>
                <a:latin typeface="+mn-lt"/>
                <a:cs typeface="+mn-cs"/>
              </a:rPr>
              <a:t> 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b="1" dirty="0">
                <a:latin typeface="+mn-lt"/>
                <a:cs typeface="+mn-cs"/>
              </a:rPr>
              <a:t>TEKAS</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TIKOS Offline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14338" y="5470525"/>
            <a:ext cx="6215062" cy="915988"/>
          </a:xfrm>
          <a:prstGeom prst="rect">
            <a:avLst/>
          </a:prstGeom>
        </p:spPr>
        <p:txBody>
          <a:bodyPr>
            <a:normAutofit/>
          </a:bodyPr>
          <a:lstStyle/>
          <a:p>
            <a:pPr fontAlgn="auto">
              <a:lnSpc>
                <a:spcPct val="80000"/>
              </a:lnSpc>
              <a:spcBef>
                <a:spcPts val="0"/>
              </a:spcBef>
              <a:spcAft>
                <a:spcPts val="0"/>
              </a:spcAft>
              <a:defRPr/>
            </a:pPr>
            <a:r>
              <a:rPr lang="nb-NO" sz="1400" dirty="0">
                <a:latin typeface="+mn-lt"/>
                <a:cs typeface="+mn-cs"/>
              </a:rPr>
              <a:t>Anbefalte kundedata kan vises og redigeres på en bærbar PC eller et nettbrett på klienten uten å kreve en tilkobling. Endringene blir overført når f.eks selgeren </a:t>
            </a:r>
            <a:r>
              <a:rPr lang="sv-SE" sz="1400" dirty="0" err="1">
                <a:latin typeface="+mn-lt"/>
                <a:cs typeface="+mn-cs"/>
              </a:rPr>
              <a:t>overfører</a:t>
            </a:r>
            <a:r>
              <a:rPr lang="sv-SE" sz="1400" dirty="0">
                <a:latin typeface="+mn-lt"/>
                <a:cs typeface="+mn-cs"/>
              </a:rPr>
              <a:t> </a:t>
            </a:r>
            <a:r>
              <a:rPr lang="nb-NO" sz="1400" dirty="0">
                <a:latin typeface="+mn-lt"/>
                <a:cs typeface="+mn-cs"/>
              </a:rPr>
              <a:t>informasjon etter besøket.</a:t>
            </a:r>
            <a:endParaRPr lang="de-DE" sz="1400" b="1" kern="0" dirty="0">
              <a:solidFill>
                <a:srgbClr val="CB1C0F"/>
              </a:solidFill>
              <a:latin typeface="+mn-lt"/>
              <a:cs typeface="+mn-cs"/>
            </a:endParaRPr>
          </a:p>
        </p:txBody>
      </p:sp>
      <p:sp>
        <p:nvSpPr>
          <p:cNvPr id="9" name="Titel 1"/>
          <p:cNvSpPr txBox="1">
            <a:spLocks/>
          </p:cNvSpPr>
          <p:nvPr/>
        </p:nvSpPr>
        <p:spPr>
          <a:xfrm>
            <a:off x="331788" y="503238"/>
            <a:ext cx="8229600" cy="360362"/>
          </a:xfrm>
          <a:prstGeom prst="rect">
            <a:avLst/>
          </a:prstGeom>
        </p:spPr>
        <p:txBody>
          <a:bodyPr/>
          <a:lstStyle/>
          <a:p>
            <a:pPr fontAlgn="auto">
              <a:spcBef>
                <a:spcPts val="0"/>
              </a:spcBef>
              <a:spcAft>
                <a:spcPts val="0"/>
              </a:spcAft>
              <a:tabLst>
                <a:tab pos="808038" algn="l"/>
              </a:tabLst>
              <a:defRPr/>
            </a:pPr>
            <a:r>
              <a:rPr lang="de-DE" sz="2000" b="1" dirty="0">
                <a:solidFill>
                  <a:schemeClr val="tx1">
                    <a:lumMod val="50000"/>
                    <a:lumOff val="50000"/>
                  </a:schemeClr>
                </a:solidFill>
                <a:latin typeface="+mn-lt"/>
                <a:cs typeface="+mn-cs"/>
              </a:rPr>
              <a:t>TIKOS	</a:t>
            </a:r>
            <a:r>
              <a:rPr lang="de-DE" sz="2000" dirty="0">
                <a:solidFill>
                  <a:schemeClr val="tx1">
                    <a:lumMod val="50000"/>
                    <a:lumOff val="50000"/>
                  </a:schemeClr>
                </a:solidFill>
                <a:latin typeface="+mn-lt"/>
                <a:cs typeface="+mn-cs"/>
              </a:rPr>
              <a:t>Offline</a:t>
            </a:r>
          </a:p>
        </p:txBody>
      </p:sp>
      <p:pic>
        <p:nvPicPr>
          <p:cNvPr id="74755" name="Picture 4"/>
          <p:cNvPicPr>
            <a:picLocks noChangeAspect="1" noChangeArrowheads="1"/>
          </p:cNvPicPr>
          <p:nvPr/>
        </p:nvPicPr>
        <p:blipFill>
          <a:blip r:embed="rId2"/>
          <a:srcRect/>
          <a:stretch>
            <a:fillRect/>
          </a:stretch>
        </p:blipFill>
        <p:spPr bwMode="auto">
          <a:xfrm>
            <a:off x="457200" y="1628775"/>
            <a:ext cx="6029325" cy="3671888"/>
          </a:xfrm>
          <a:prstGeom prst="rect">
            <a:avLst/>
          </a:prstGeom>
          <a:noFill/>
          <a:ln w="9525">
            <a:noFill/>
            <a:miter lim="800000"/>
            <a:headEnd/>
            <a:tailEnd/>
          </a:ln>
        </p:spPr>
      </p:pic>
      <p:sp>
        <p:nvSpPr>
          <p:cNvPr id="6" name="Text Box 6"/>
          <p:cNvSpPr txBox="1">
            <a:spLocks noChangeArrowheads="1"/>
          </p:cNvSpPr>
          <p:nvPr/>
        </p:nvSpPr>
        <p:spPr bwMode="auto">
          <a:xfrm>
            <a:off x="6610350" y="1484313"/>
            <a:ext cx="2533650" cy="4616450"/>
          </a:xfrm>
          <a:prstGeom prst="rect">
            <a:avLst/>
          </a:prstGeom>
          <a:noFill/>
          <a:ln w="9525">
            <a:noFill/>
            <a:miter lim="800000"/>
            <a:headEnd/>
            <a:tailEnd/>
          </a:ln>
        </p:spPr>
        <p:txBody>
          <a:bodyPr>
            <a:spAutoFit/>
          </a:bodyPr>
          <a:lstStyle/>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Sjåførsevaluering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Utleveringssted</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kontantbetalning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Reklamationshåndtering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Reparationshåndtering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Prishåndtering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Håndtere</a:t>
            </a:r>
            <a:r>
              <a:rPr lang="de-DE" sz="1400" dirty="0">
                <a:solidFill>
                  <a:srgbClr val="C0C0C0"/>
                </a:solidFill>
                <a:latin typeface="+mn-lt"/>
                <a:cs typeface="+mn-cs"/>
              </a:rPr>
              <a:t> </a:t>
            </a:r>
            <a:r>
              <a:rPr lang="de-DE" sz="1400" dirty="0" err="1">
                <a:solidFill>
                  <a:srgbClr val="C0C0C0"/>
                </a:solidFill>
                <a:latin typeface="+mn-lt"/>
                <a:cs typeface="+mn-cs"/>
              </a:rPr>
              <a:t>ubetalte</a:t>
            </a:r>
            <a:r>
              <a:rPr lang="de-DE" sz="1400" dirty="0">
                <a:solidFill>
                  <a:srgbClr val="C0C0C0"/>
                </a:solidFill>
                <a:latin typeface="+mn-lt"/>
                <a:cs typeface="+mn-cs"/>
              </a:rPr>
              <a:t> </a:t>
            </a:r>
            <a:r>
              <a:rPr lang="de-DE" sz="1400" dirty="0" err="1">
                <a:solidFill>
                  <a:srgbClr val="C0C0C0"/>
                </a:solidFill>
                <a:latin typeface="+mn-lt"/>
                <a:cs typeface="+mn-cs"/>
              </a:rPr>
              <a:t>fakturaer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Bankgiro</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Statistikk</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TUNES </a:t>
            </a:r>
            <a:r>
              <a:rPr lang="de-DE" sz="1400" dirty="0" err="1">
                <a:solidFill>
                  <a:srgbClr val="C0C0C0"/>
                </a:solidFill>
                <a:latin typeface="+mn-lt"/>
                <a:cs typeface="+mn-cs"/>
              </a:rPr>
              <a:t>pekeskjerm</a:t>
            </a:r>
            <a:r>
              <a:rPr lang="de-DE" sz="1400" dirty="0">
                <a:solidFill>
                  <a:srgbClr val="C0C0C0"/>
                </a:solidFill>
                <a:latin typeface="+mn-lt"/>
                <a:cs typeface="+mn-cs"/>
              </a:rPr>
              <a:t> </a:t>
            </a:r>
            <a:r>
              <a:rPr lang="de-DE" sz="1400" dirty="0" err="1">
                <a:solidFill>
                  <a:srgbClr val="C0C0C0"/>
                </a:solidFill>
                <a:latin typeface="+mn-lt"/>
                <a:cs typeface="+mn-cs"/>
              </a:rPr>
              <a:t>registrering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datahåndtering</a:t>
            </a:r>
            <a:r>
              <a:rPr lang="de-DE" sz="1400" dirty="0">
                <a:solidFill>
                  <a:srgbClr val="C0C0C0"/>
                </a:solidFill>
                <a:latin typeface="+mn-lt"/>
                <a:cs typeface="+mn-cs"/>
              </a:rPr>
              <a:t> Internetportal</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Nummergenerator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Produktionsvisning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Exportere</a:t>
            </a:r>
            <a:r>
              <a:rPr lang="de-DE" sz="1400" dirty="0">
                <a:solidFill>
                  <a:srgbClr val="C0C0C0"/>
                </a:solidFill>
                <a:latin typeface="+mn-lt"/>
                <a:cs typeface="+mn-cs"/>
              </a:rPr>
              <a:t> </a:t>
            </a:r>
            <a:r>
              <a:rPr lang="de-DE" sz="1400" dirty="0" err="1">
                <a:solidFill>
                  <a:srgbClr val="C0C0C0"/>
                </a:solidFill>
                <a:latin typeface="+mn-lt"/>
                <a:cs typeface="+mn-cs"/>
              </a:rPr>
              <a:t>programvare</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TEKAS</a:t>
            </a:r>
          </a:p>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TIKOS Offline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331788" y="503238"/>
            <a:ext cx="8229600" cy="360362"/>
          </a:xfrm>
          <a:prstGeom prst="rect">
            <a:avLst/>
          </a:prstGeom>
        </p:spPr>
        <p:txBody>
          <a:bodyPr/>
          <a:lstStyle/>
          <a:p>
            <a:pPr fontAlgn="auto">
              <a:spcBef>
                <a:spcPts val="0"/>
              </a:spcBef>
              <a:spcAft>
                <a:spcPts val="0"/>
              </a:spcAft>
              <a:defRPr/>
            </a:pPr>
            <a:r>
              <a:rPr lang="de-DE" sz="2000" dirty="0" err="1">
                <a:solidFill>
                  <a:schemeClr val="tx1">
                    <a:lumMod val="50000"/>
                    <a:lumOff val="50000"/>
                  </a:schemeClr>
                </a:solidFill>
                <a:latin typeface="+mn-lt"/>
                <a:cs typeface="+mn-cs"/>
              </a:rPr>
              <a:t>Kontaktinformasjon</a:t>
            </a:r>
            <a:endParaRPr lang="de-DE" sz="2000" dirty="0">
              <a:solidFill>
                <a:schemeClr val="tx1">
                  <a:lumMod val="50000"/>
                  <a:lumOff val="50000"/>
                </a:schemeClr>
              </a:solidFill>
              <a:latin typeface="+mn-lt"/>
              <a:cs typeface="+mn-cs"/>
            </a:endParaRPr>
          </a:p>
        </p:txBody>
      </p:sp>
      <p:sp>
        <p:nvSpPr>
          <p:cNvPr id="5" name="Textfeld 4"/>
          <p:cNvSpPr txBox="1"/>
          <p:nvPr/>
        </p:nvSpPr>
        <p:spPr bwMode="auto">
          <a:xfrm>
            <a:off x="633413" y="1666875"/>
            <a:ext cx="7862887" cy="3527425"/>
          </a:xfrm>
          <a:prstGeom prst="rect">
            <a:avLst/>
          </a:prstGeom>
          <a:noFill/>
          <a:ln w="9525">
            <a:noFill/>
            <a:miter lim="800000"/>
            <a:headEnd/>
            <a:tailEnd/>
          </a:ln>
        </p:spPr>
        <p:txBody>
          <a:bodyPr>
            <a:spAutoFit/>
          </a:bodyPr>
          <a:lstStyle/>
          <a:p>
            <a:pPr algn="ctr" fontAlgn="auto">
              <a:spcBef>
                <a:spcPct val="20000"/>
              </a:spcBef>
              <a:spcAft>
                <a:spcPts val="0"/>
              </a:spcAft>
              <a:buClr>
                <a:srgbClr val="DD001A"/>
              </a:buClr>
              <a:buSzPct val="75000"/>
              <a:defRPr/>
            </a:pPr>
            <a:r>
              <a:rPr lang="nb-NO" sz="2400" dirty="0">
                <a:latin typeface="+mn-lt"/>
                <a:cs typeface="+mn-cs"/>
              </a:rPr>
              <a:t>For mer informasjon om vår programvare </a:t>
            </a:r>
            <a:r>
              <a:rPr lang="de-DE" sz="2400" b="1" dirty="0">
                <a:latin typeface="+mn-lt"/>
                <a:cs typeface="+mn-cs"/>
              </a:rPr>
              <a:t>TIKOS</a:t>
            </a:r>
            <a:r>
              <a:rPr lang="nb-NO" sz="2400" dirty="0">
                <a:latin typeface="+mn-lt"/>
                <a:cs typeface="+mn-cs"/>
              </a:rPr>
              <a:t>  og dens moduler, vennligst se vår hjemmeside:</a:t>
            </a:r>
            <a:r>
              <a:rPr lang="de-DE" sz="2400" dirty="0">
                <a:latin typeface="+mn-lt"/>
                <a:cs typeface="+mn-cs"/>
              </a:rPr>
              <a:t/>
            </a:r>
            <a:br>
              <a:rPr lang="de-DE" sz="2400" dirty="0">
                <a:latin typeface="+mn-lt"/>
                <a:cs typeface="+mn-cs"/>
              </a:rPr>
            </a:br>
            <a:r>
              <a:rPr lang="de-DE" sz="2400" dirty="0">
                <a:latin typeface="+mn-lt"/>
                <a:cs typeface="+mn-cs"/>
              </a:rPr>
              <a:t/>
            </a:r>
            <a:br>
              <a:rPr lang="de-DE" sz="2400" dirty="0">
                <a:latin typeface="+mn-lt"/>
                <a:cs typeface="+mn-cs"/>
              </a:rPr>
            </a:br>
            <a:r>
              <a:rPr lang="de-DE" sz="2400" b="1" dirty="0">
                <a:solidFill>
                  <a:srgbClr val="DD001A"/>
                </a:solidFill>
                <a:latin typeface="+mn-lt"/>
                <a:cs typeface="+mn-cs"/>
              </a:rPr>
              <a:t>www.socom.se</a:t>
            </a:r>
            <a:endParaRPr lang="de-DE" sz="2400" dirty="0">
              <a:latin typeface="+mn-lt"/>
              <a:cs typeface="+mn-cs"/>
            </a:endParaRPr>
          </a:p>
          <a:p>
            <a:pPr marL="177800" indent="-177800" algn="ctr" fontAlgn="auto">
              <a:spcBef>
                <a:spcPct val="20000"/>
              </a:spcBef>
              <a:spcAft>
                <a:spcPts val="0"/>
              </a:spcAft>
              <a:buClr>
                <a:srgbClr val="DD001A"/>
              </a:buClr>
              <a:buSzPct val="75000"/>
              <a:defRPr/>
            </a:pPr>
            <a:endParaRPr lang="de-DE" sz="2400" dirty="0">
              <a:solidFill>
                <a:srgbClr val="DD001A"/>
              </a:solidFill>
              <a:latin typeface="+mn-lt"/>
              <a:cs typeface="+mn-cs"/>
            </a:endParaRPr>
          </a:p>
          <a:p>
            <a:pPr marL="177800" indent="-177800" algn="ctr" fontAlgn="auto">
              <a:spcBef>
                <a:spcPct val="20000"/>
              </a:spcBef>
              <a:spcAft>
                <a:spcPts val="0"/>
              </a:spcAft>
              <a:buClr>
                <a:srgbClr val="DD001A"/>
              </a:buClr>
              <a:buSzPct val="75000"/>
              <a:defRPr/>
            </a:pPr>
            <a:endParaRPr lang="de-DE" sz="2400" dirty="0">
              <a:solidFill>
                <a:srgbClr val="DD001A"/>
              </a:solidFill>
              <a:latin typeface="+mn-lt"/>
              <a:cs typeface="+mn-cs"/>
            </a:endParaRPr>
          </a:p>
          <a:p>
            <a:pPr marL="177800" indent="-177800" algn="ctr" fontAlgn="auto">
              <a:spcBef>
                <a:spcPct val="20000"/>
              </a:spcBef>
              <a:spcAft>
                <a:spcPts val="0"/>
              </a:spcAft>
              <a:buClr>
                <a:srgbClr val="DD001A"/>
              </a:buClr>
              <a:buSzPct val="75000"/>
              <a:defRPr/>
            </a:pPr>
            <a:endParaRPr lang="de-DE" sz="1000" dirty="0">
              <a:latin typeface="+mn-lt"/>
              <a:cs typeface="+mn-cs"/>
            </a:endParaRPr>
          </a:p>
          <a:p>
            <a:pPr marL="177800" indent="-177800" algn="ctr" fontAlgn="auto">
              <a:spcBef>
                <a:spcPct val="20000"/>
              </a:spcBef>
              <a:spcAft>
                <a:spcPts val="0"/>
              </a:spcAft>
              <a:buClr>
                <a:srgbClr val="DD001A"/>
              </a:buClr>
              <a:buSzPct val="75000"/>
              <a:defRPr/>
            </a:pPr>
            <a:r>
              <a:rPr lang="sv-SE" sz="2400" dirty="0" err="1">
                <a:latin typeface="+mn-lt"/>
                <a:cs typeface="+mn-cs"/>
              </a:rPr>
              <a:t>Takk</a:t>
            </a:r>
            <a:r>
              <a:rPr lang="sv-SE" sz="2400" dirty="0">
                <a:latin typeface="+mn-lt"/>
                <a:cs typeface="+mn-cs"/>
              </a:rPr>
              <a:t> for </a:t>
            </a:r>
            <a:r>
              <a:rPr lang="sv-SE" sz="2400" dirty="0" err="1">
                <a:latin typeface="+mn-lt"/>
                <a:cs typeface="+mn-cs"/>
              </a:rPr>
              <a:t>oppmerksomheten</a:t>
            </a:r>
            <a:r>
              <a:rPr lang="sv-SE" sz="2400" dirty="0">
                <a:latin typeface="+mn-lt"/>
                <a:cs typeface="+mn-cs"/>
              </a:rPr>
              <a:t>!</a:t>
            </a:r>
            <a:endParaRPr lang="de-DE" sz="2400" dirty="0">
              <a:latin typeface="+mn-lt"/>
              <a:cs typeface="+mn-cs"/>
            </a:endParaRPr>
          </a:p>
          <a:p>
            <a:pPr marL="177800" indent="-177800" algn="ctr" fontAlgn="auto">
              <a:spcBef>
                <a:spcPct val="20000"/>
              </a:spcBef>
              <a:spcAft>
                <a:spcPts val="0"/>
              </a:spcAft>
              <a:buClr>
                <a:srgbClr val="DD001A"/>
              </a:buClr>
              <a:buSzPct val="75000"/>
              <a:defRPr/>
            </a:pPr>
            <a:endParaRPr lang="de-DE" sz="2400" dirty="0">
              <a:latin typeface="+mn-lt"/>
              <a:cs typeface="+mn-cs"/>
            </a:endParaRPr>
          </a:p>
        </p:txBody>
      </p:sp>
      <p:sp>
        <p:nvSpPr>
          <p:cNvPr id="75779" name="Text Box 11"/>
          <p:cNvSpPr txBox="1">
            <a:spLocks noChangeArrowheads="1"/>
          </p:cNvSpPr>
          <p:nvPr/>
        </p:nvSpPr>
        <p:spPr bwMode="auto">
          <a:xfrm>
            <a:off x="331788" y="5376863"/>
            <a:ext cx="7848600" cy="1076325"/>
          </a:xfrm>
          <a:prstGeom prst="rect">
            <a:avLst/>
          </a:prstGeom>
          <a:noFill/>
          <a:ln w="9525">
            <a:noFill/>
            <a:miter lim="800000"/>
            <a:headEnd/>
            <a:tailEnd/>
          </a:ln>
        </p:spPr>
        <p:txBody>
          <a:bodyPr>
            <a:spAutoFit/>
          </a:bodyPr>
          <a:lstStyle/>
          <a:p>
            <a:pPr defTabSz="714375">
              <a:tabLst>
                <a:tab pos="4305300" algn="l"/>
                <a:tab pos="5019675" algn="l"/>
              </a:tabLst>
            </a:pPr>
            <a:r>
              <a:rPr lang="de-DE" sz="1600" b="1">
                <a:latin typeface="Calibri" pitchFamily="34" charset="0"/>
              </a:rPr>
              <a:t>SoCom</a:t>
            </a:r>
            <a:r>
              <a:rPr lang="de-DE" sz="1600">
                <a:latin typeface="Calibri" pitchFamily="34" charset="0"/>
              </a:rPr>
              <a:t> Scandinavia	Telefon	+46 (0) 70 – 33 11 910</a:t>
            </a:r>
          </a:p>
          <a:p>
            <a:pPr defTabSz="714375">
              <a:tabLst>
                <a:tab pos="4305300" algn="l"/>
                <a:tab pos="5019675" algn="l"/>
              </a:tabLst>
            </a:pPr>
            <a:r>
              <a:rPr lang="de-DE" sz="1600">
                <a:latin typeface="Calibri" pitchFamily="34" charset="0"/>
              </a:rPr>
              <a:t>Tormansbyn 5	E-mail	anna.johansson@socom.se</a:t>
            </a:r>
          </a:p>
          <a:p>
            <a:pPr defTabSz="714375">
              <a:tabLst>
                <a:tab pos="4305300" algn="l"/>
                <a:tab pos="5019675" algn="l"/>
              </a:tabLst>
            </a:pPr>
            <a:r>
              <a:rPr lang="de-DE" sz="1600">
                <a:latin typeface="Calibri" pitchFamily="34" charset="0"/>
              </a:rPr>
              <a:t>666 91 Bengtsfors	Web	www.socom.se</a:t>
            </a:r>
          </a:p>
          <a:p>
            <a:pPr defTabSz="714375">
              <a:tabLst>
                <a:tab pos="4305300" algn="l"/>
                <a:tab pos="5019675" algn="l"/>
              </a:tabLst>
            </a:pPr>
            <a:r>
              <a:rPr lang="de-DE" sz="1600">
                <a:latin typeface="Calibri" pitchFamily="34" charset="0"/>
              </a:rPr>
              <a:t>Sverige	</a:t>
            </a:r>
          </a:p>
        </p:txBody>
      </p:sp>
      <p:grpSp>
        <p:nvGrpSpPr>
          <p:cNvPr id="75780" name="Gruppieren 13"/>
          <p:cNvGrpSpPr>
            <a:grpSpLocks/>
          </p:cNvGrpSpPr>
          <p:nvPr/>
        </p:nvGrpSpPr>
        <p:grpSpPr bwMode="auto">
          <a:xfrm>
            <a:off x="2987675" y="3213100"/>
            <a:ext cx="3132138" cy="647700"/>
            <a:chOff x="2483768" y="2780928"/>
            <a:chExt cx="3131484" cy="647304"/>
          </a:xfrm>
        </p:grpSpPr>
        <p:pic>
          <p:nvPicPr>
            <p:cNvPr id="75781" name="Grafik 10" descr="Fotolia_2709058_M.jpg"/>
            <p:cNvPicPr>
              <a:picLocks noChangeAspect="1"/>
            </p:cNvPicPr>
            <p:nvPr/>
          </p:nvPicPr>
          <p:blipFill>
            <a:blip r:embed="rId3"/>
            <a:srcRect/>
            <a:stretch>
              <a:fillRect/>
            </a:stretch>
          </p:blipFill>
          <p:spPr bwMode="auto">
            <a:xfrm>
              <a:off x="4644008" y="2780928"/>
              <a:ext cx="971244" cy="647304"/>
            </a:xfrm>
            <a:prstGeom prst="rect">
              <a:avLst/>
            </a:prstGeom>
            <a:noFill/>
            <a:ln w="9525">
              <a:noFill/>
              <a:miter lim="800000"/>
              <a:headEnd/>
              <a:tailEnd/>
            </a:ln>
          </p:spPr>
        </p:pic>
        <p:pic>
          <p:nvPicPr>
            <p:cNvPr id="75782" name="Grafik 11" descr="panthermedia_00451431.jpg"/>
            <p:cNvPicPr>
              <a:picLocks noChangeAspect="1"/>
            </p:cNvPicPr>
            <p:nvPr/>
          </p:nvPicPr>
          <p:blipFill>
            <a:blip r:embed="rId4"/>
            <a:srcRect/>
            <a:stretch>
              <a:fillRect/>
            </a:stretch>
          </p:blipFill>
          <p:spPr bwMode="auto">
            <a:xfrm>
              <a:off x="2483768" y="2780928"/>
              <a:ext cx="962319" cy="641416"/>
            </a:xfrm>
            <a:prstGeom prst="rect">
              <a:avLst/>
            </a:prstGeom>
            <a:noFill/>
            <a:ln w="9525">
              <a:noFill/>
              <a:miter lim="800000"/>
              <a:headEnd/>
              <a:tailEnd/>
            </a:ln>
          </p:spPr>
        </p:pic>
        <p:pic>
          <p:nvPicPr>
            <p:cNvPr id="75783" name="Grafik 12" descr="Fotolia_29564135_L.jpg"/>
            <p:cNvPicPr>
              <a:picLocks noChangeAspect="1"/>
            </p:cNvPicPr>
            <p:nvPr/>
          </p:nvPicPr>
          <p:blipFill>
            <a:blip r:embed="rId5"/>
            <a:srcRect/>
            <a:stretch>
              <a:fillRect/>
            </a:stretch>
          </p:blipFill>
          <p:spPr bwMode="auto">
            <a:xfrm>
              <a:off x="3491880" y="2780928"/>
              <a:ext cx="1106302" cy="634847"/>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331788" y="1196975"/>
            <a:ext cx="8229600" cy="5256213"/>
          </a:xfrm>
          <a:prstGeom prst="rect">
            <a:avLst/>
          </a:prstGeom>
        </p:spPr>
        <p:txBody>
          <a:bodyPr/>
          <a:lstStyle/>
          <a:p>
            <a:pPr marL="177800" indent="-177800" fontAlgn="auto">
              <a:spcBef>
                <a:spcPts val="0"/>
              </a:spcBef>
              <a:spcAft>
                <a:spcPts val="1200"/>
              </a:spcAft>
              <a:buClr>
                <a:srgbClr val="DD001A"/>
              </a:buClr>
              <a:buFont typeface="Wingdings" pitchFamily="2" charset="2"/>
              <a:buChar char="§"/>
              <a:defRPr/>
            </a:pPr>
            <a:r>
              <a:rPr lang="de-DE" kern="0" dirty="0" err="1">
                <a:solidFill>
                  <a:sysClr val="windowText" lastClr="000000"/>
                </a:solidFill>
                <a:latin typeface="+mn-lt"/>
                <a:cs typeface="+mn-cs"/>
              </a:rPr>
              <a:t>Elektroniske</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vekter</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slik</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Rhewa</a:t>
            </a:r>
            <a:r>
              <a:rPr lang="de-DE" kern="0" dirty="0">
                <a:solidFill>
                  <a:sysClr val="windowText" lastClr="000000"/>
                </a:solidFill>
                <a:latin typeface="+mn-lt"/>
                <a:cs typeface="+mn-cs"/>
              </a:rPr>
              <a:t>, Mettler, </a:t>
            </a:r>
            <a:r>
              <a:rPr lang="de-DE" kern="0" dirty="0" err="1">
                <a:solidFill>
                  <a:sysClr val="windowText" lastClr="000000"/>
                </a:solidFill>
                <a:latin typeface="+mn-lt"/>
                <a:cs typeface="+mn-cs"/>
              </a:rPr>
              <a:t>Soehnle</a:t>
            </a:r>
            <a:r>
              <a:rPr lang="de-DE" kern="0" dirty="0">
                <a:solidFill>
                  <a:sysClr val="windowText" lastClr="000000"/>
                </a:solidFill>
                <a:latin typeface="+mn-lt"/>
                <a:cs typeface="+mn-cs"/>
              </a:rPr>
              <a:t>, …)</a:t>
            </a:r>
          </a:p>
          <a:p>
            <a:pPr marL="177800" indent="-177800" fontAlgn="auto">
              <a:spcBef>
                <a:spcPts val="0"/>
              </a:spcBef>
              <a:spcAft>
                <a:spcPts val="1200"/>
              </a:spcAft>
              <a:buClr>
                <a:srgbClr val="DD001A"/>
              </a:buClr>
              <a:buFont typeface="Wingdings" pitchFamily="2" charset="2"/>
              <a:buChar char="§"/>
              <a:defRPr/>
            </a:pPr>
            <a:r>
              <a:rPr lang="de-DE" kern="0" dirty="0">
                <a:latin typeface="+mn-lt"/>
                <a:cs typeface="+mn-cs"/>
              </a:rPr>
              <a:t>RFID-chip (t ex </a:t>
            </a:r>
            <a:r>
              <a:rPr lang="de-DE" kern="0" dirty="0" err="1">
                <a:latin typeface="+mn-lt"/>
                <a:cs typeface="+mn-cs"/>
              </a:rPr>
              <a:t>Datamars</a:t>
            </a:r>
            <a:r>
              <a:rPr lang="de-DE" kern="0" dirty="0">
                <a:latin typeface="+mn-lt"/>
                <a:cs typeface="+mn-cs"/>
              </a:rPr>
              <a:t>, Siemens, </a:t>
            </a:r>
            <a:r>
              <a:rPr lang="de-DE" kern="0" dirty="0" err="1">
                <a:latin typeface="+mn-lt"/>
                <a:cs typeface="+mn-cs"/>
              </a:rPr>
              <a:t>ThermoTex</a:t>
            </a:r>
            <a:r>
              <a:rPr lang="de-DE" kern="0" dirty="0">
                <a:latin typeface="+mn-lt"/>
                <a:cs typeface="+mn-cs"/>
              </a:rPr>
              <a:t>, …)</a:t>
            </a:r>
          </a:p>
          <a:p>
            <a:pPr marL="177800" indent="-177800" fontAlgn="auto">
              <a:spcBef>
                <a:spcPts val="0"/>
              </a:spcBef>
              <a:spcAft>
                <a:spcPts val="1200"/>
              </a:spcAft>
              <a:buClr>
                <a:srgbClr val="DD001A"/>
              </a:buClr>
              <a:buFont typeface="Wingdings" pitchFamily="2" charset="2"/>
              <a:buChar char="§"/>
              <a:defRPr/>
            </a:pPr>
            <a:r>
              <a:rPr lang="de-DE" kern="0" dirty="0" err="1">
                <a:solidFill>
                  <a:sysClr val="windowText" lastClr="000000"/>
                </a:solidFill>
                <a:latin typeface="+mn-lt"/>
                <a:cs typeface="+mn-cs"/>
              </a:rPr>
              <a:t>Strekkode</a:t>
            </a:r>
            <a:r>
              <a:rPr lang="de-DE" kern="0" dirty="0">
                <a:solidFill>
                  <a:sysClr val="windowText" lastClr="000000"/>
                </a:solidFill>
                <a:latin typeface="+mn-lt"/>
                <a:cs typeface="+mn-cs"/>
              </a:rPr>
              <a:t>/matrix-scanner (USB, RS232, IP, </a:t>
            </a:r>
            <a:r>
              <a:rPr lang="de-DE" kern="0" dirty="0" err="1">
                <a:solidFill>
                  <a:sysClr val="windowText" lastClr="000000"/>
                </a:solidFill>
                <a:latin typeface="+mn-lt"/>
                <a:cs typeface="+mn-cs"/>
              </a:rPr>
              <a:t>tangentbord</a:t>
            </a:r>
            <a:r>
              <a:rPr lang="de-DE" kern="0" dirty="0">
                <a:solidFill>
                  <a:sysClr val="windowText" lastClr="000000"/>
                </a:solidFill>
                <a:latin typeface="+mn-lt"/>
                <a:cs typeface="+mn-cs"/>
              </a:rPr>
              <a:t> </a:t>
            </a:r>
            <a:r>
              <a:rPr lang="de-DE" kern="0" dirty="0" err="1">
                <a:latin typeface="+mn-lt"/>
                <a:cs typeface="+mn-cs"/>
              </a:rPr>
              <a:t>simulering</a:t>
            </a:r>
            <a:r>
              <a:rPr lang="de-DE" kern="0" dirty="0">
                <a:solidFill>
                  <a:sysClr val="windowText" lastClr="000000"/>
                </a:solidFill>
                <a:latin typeface="+mn-lt"/>
                <a:cs typeface="+mn-cs"/>
              </a:rPr>
              <a:t>)</a:t>
            </a:r>
          </a:p>
          <a:p>
            <a:pPr marL="177800" indent="-177800" fontAlgn="auto">
              <a:spcBef>
                <a:spcPts val="0"/>
              </a:spcBef>
              <a:spcAft>
                <a:spcPts val="1200"/>
              </a:spcAft>
              <a:buClr>
                <a:srgbClr val="DD001A"/>
              </a:buClr>
              <a:buFont typeface="Wingdings" pitchFamily="2" charset="2"/>
              <a:buChar char="§"/>
              <a:defRPr/>
            </a:pPr>
            <a:r>
              <a:rPr lang="de-DE" kern="0" dirty="0">
                <a:solidFill>
                  <a:sysClr val="windowText" lastClr="000000"/>
                </a:solidFill>
                <a:latin typeface="+mn-lt"/>
                <a:cs typeface="+mn-cs"/>
              </a:rPr>
              <a:t>Alle </a:t>
            </a:r>
            <a:r>
              <a:rPr lang="de-DE" kern="0" dirty="0" err="1">
                <a:solidFill>
                  <a:sysClr val="windowText" lastClr="000000"/>
                </a:solidFill>
                <a:latin typeface="+mn-lt"/>
                <a:cs typeface="+mn-cs"/>
              </a:rPr>
              <a:t>etikettskriver</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system</a:t>
            </a:r>
            <a:r>
              <a:rPr lang="de-DE" kern="0" dirty="0">
                <a:solidFill>
                  <a:sysClr val="windowText" lastClr="000000"/>
                </a:solidFill>
                <a:latin typeface="+mn-lt"/>
                <a:cs typeface="+mn-cs"/>
              </a:rPr>
              <a:t> (f </a:t>
            </a:r>
            <a:r>
              <a:rPr lang="de-DE" kern="0" dirty="0" err="1">
                <a:solidFill>
                  <a:sysClr val="windowText" lastClr="000000"/>
                </a:solidFill>
                <a:latin typeface="+mn-lt"/>
                <a:cs typeface="+mn-cs"/>
              </a:rPr>
              <a:t>eks</a:t>
            </a:r>
            <a:r>
              <a:rPr lang="de-DE" kern="0" dirty="0">
                <a:solidFill>
                  <a:sysClr val="windowText" lastClr="000000"/>
                </a:solidFill>
                <a:latin typeface="+mn-lt"/>
                <a:cs typeface="+mn-cs"/>
              </a:rPr>
              <a:t> ThermoTex, Thermopatch, </a:t>
            </a:r>
            <a:r>
              <a:rPr lang="de-DE" kern="0" dirty="0" err="1">
                <a:solidFill>
                  <a:sysClr val="windowText" lastClr="000000"/>
                </a:solidFill>
                <a:latin typeface="+mn-lt"/>
                <a:cs typeface="+mn-cs"/>
              </a:rPr>
              <a:t>rs</a:t>
            </a:r>
            <a:r>
              <a:rPr lang="de-DE" kern="0" dirty="0">
                <a:solidFill>
                  <a:sysClr val="windowText" lastClr="000000"/>
                </a:solidFill>
                <a:latin typeface="+mn-lt"/>
                <a:cs typeface="+mn-cs"/>
              </a:rPr>
              <a:t>-labels, …) </a:t>
            </a:r>
          </a:p>
          <a:p>
            <a:pPr marL="177800" indent="-177800" fontAlgn="auto">
              <a:spcBef>
                <a:spcPts val="0"/>
              </a:spcBef>
              <a:spcAft>
                <a:spcPts val="1200"/>
              </a:spcAft>
              <a:buClr>
                <a:srgbClr val="DD001A"/>
              </a:buClr>
              <a:buFont typeface="Wingdings" pitchFamily="2" charset="2"/>
              <a:buChar char="§"/>
              <a:defRPr/>
            </a:pPr>
            <a:r>
              <a:rPr lang="de-DE" kern="0" dirty="0" err="1">
                <a:solidFill>
                  <a:sysClr val="windowText" lastClr="000000"/>
                </a:solidFill>
                <a:latin typeface="+mn-lt"/>
                <a:cs typeface="+mn-cs"/>
              </a:rPr>
              <a:t>Sorteringssystem</a:t>
            </a:r>
            <a:r>
              <a:rPr lang="de-DE" kern="0" dirty="0">
                <a:solidFill>
                  <a:sysClr val="windowText" lastClr="000000"/>
                </a:solidFill>
                <a:latin typeface="+mn-lt"/>
                <a:cs typeface="+mn-cs"/>
              </a:rPr>
              <a:t> (f </a:t>
            </a:r>
            <a:r>
              <a:rPr lang="de-DE" kern="0" dirty="0" err="1">
                <a:solidFill>
                  <a:sysClr val="windowText" lastClr="000000"/>
                </a:solidFill>
                <a:latin typeface="+mn-lt"/>
                <a:cs typeface="+mn-cs"/>
              </a:rPr>
              <a:t>eks</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Kannegiesser</a:t>
            </a:r>
            <a:r>
              <a:rPr lang="de-DE" kern="0" dirty="0">
                <a:solidFill>
                  <a:sysClr val="windowText" lastClr="000000"/>
                </a:solidFill>
                <a:latin typeface="+mn-lt"/>
                <a:cs typeface="+mn-cs"/>
              </a:rPr>
              <a:t>, Jensen, DVT, …)</a:t>
            </a:r>
          </a:p>
          <a:p>
            <a:pPr marL="177800" indent="-177800" fontAlgn="auto">
              <a:spcBef>
                <a:spcPts val="0"/>
              </a:spcBef>
              <a:spcAft>
                <a:spcPts val="1200"/>
              </a:spcAft>
              <a:buClr>
                <a:srgbClr val="DD001A"/>
              </a:buClr>
              <a:buFont typeface="Wingdings" pitchFamily="2" charset="2"/>
              <a:buChar char="§"/>
              <a:defRPr/>
            </a:pPr>
            <a:r>
              <a:rPr lang="de-DE" kern="0" dirty="0" err="1">
                <a:solidFill>
                  <a:sysClr val="windowText" lastClr="000000"/>
                </a:solidFill>
                <a:latin typeface="+mn-lt"/>
                <a:cs typeface="+mn-cs"/>
              </a:rPr>
              <a:t>Plagghåndteringssystem</a:t>
            </a:r>
            <a:r>
              <a:rPr lang="de-DE" kern="0" dirty="0">
                <a:solidFill>
                  <a:sysClr val="windowText" lastClr="000000"/>
                </a:solidFill>
                <a:latin typeface="+mn-lt"/>
                <a:cs typeface="+mn-cs"/>
              </a:rPr>
              <a:t> (f </a:t>
            </a:r>
            <a:r>
              <a:rPr lang="de-DE" kern="0" dirty="0" err="1">
                <a:solidFill>
                  <a:sysClr val="windowText" lastClr="000000"/>
                </a:solidFill>
                <a:latin typeface="+mn-lt"/>
                <a:cs typeface="+mn-cs"/>
              </a:rPr>
              <a:t>eks</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Kannegiesser</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Metalprogetti</a:t>
            </a:r>
            <a:r>
              <a:rPr lang="de-DE" kern="0" dirty="0">
                <a:solidFill>
                  <a:sysClr val="windowText" lastClr="000000"/>
                </a:solidFill>
                <a:latin typeface="+mn-lt"/>
                <a:cs typeface="+mn-cs"/>
              </a:rPr>
              <a:t>, UNIMAT®, …)</a:t>
            </a:r>
          </a:p>
          <a:p>
            <a:pPr marL="177800" indent="-177800" fontAlgn="auto">
              <a:spcBef>
                <a:spcPts val="0"/>
              </a:spcBef>
              <a:spcAft>
                <a:spcPts val="1200"/>
              </a:spcAft>
              <a:buClr>
                <a:srgbClr val="DD001A"/>
              </a:buClr>
              <a:buFont typeface="Wingdings" pitchFamily="2" charset="2"/>
              <a:buChar char="§"/>
              <a:defRPr/>
            </a:pPr>
            <a:r>
              <a:rPr lang="de-DE" kern="0" dirty="0" err="1">
                <a:solidFill>
                  <a:sysClr val="windowText" lastClr="000000"/>
                </a:solidFill>
                <a:latin typeface="+mn-lt"/>
                <a:cs typeface="+mn-cs"/>
              </a:rPr>
              <a:t>Steriliseringssystem</a:t>
            </a:r>
            <a:r>
              <a:rPr lang="de-DE" kern="0" dirty="0">
                <a:solidFill>
                  <a:sysClr val="windowText" lastClr="000000"/>
                </a:solidFill>
                <a:latin typeface="+mn-lt"/>
                <a:cs typeface="+mn-cs"/>
              </a:rPr>
              <a:t> (f </a:t>
            </a:r>
            <a:r>
              <a:rPr lang="de-DE" kern="0" dirty="0" err="1">
                <a:solidFill>
                  <a:sysClr val="windowText" lastClr="000000"/>
                </a:solidFill>
                <a:latin typeface="+mn-lt"/>
                <a:cs typeface="+mn-cs"/>
              </a:rPr>
              <a:t>eks</a:t>
            </a:r>
            <a:r>
              <a:rPr lang="de-DE" kern="0" dirty="0">
                <a:solidFill>
                  <a:sysClr val="windowText" lastClr="000000"/>
                </a:solidFill>
                <a:latin typeface="+mn-lt"/>
                <a:cs typeface="+mn-cs"/>
              </a:rPr>
              <a:t> MMM, </a:t>
            </a:r>
            <a:r>
              <a:rPr lang="de-DE" kern="0" dirty="0" err="1">
                <a:solidFill>
                  <a:sysClr val="windowText" lastClr="000000"/>
                </a:solidFill>
                <a:latin typeface="+mn-lt"/>
                <a:cs typeface="+mn-cs"/>
              </a:rPr>
              <a:t>Maquet</a:t>
            </a:r>
            <a:r>
              <a:rPr lang="de-DE" kern="0" dirty="0">
                <a:solidFill>
                  <a:sysClr val="windowText" lastClr="000000"/>
                </a:solidFill>
                <a:latin typeface="+mn-lt"/>
                <a:cs typeface="+mn-cs"/>
              </a:rPr>
              <a:t>, Lautenschläger, …)</a:t>
            </a:r>
          </a:p>
          <a:p>
            <a:pPr marL="177800" indent="-177800" fontAlgn="auto">
              <a:spcBef>
                <a:spcPts val="0"/>
              </a:spcBef>
              <a:spcAft>
                <a:spcPts val="1200"/>
              </a:spcAft>
              <a:buClr>
                <a:srgbClr val="DD001A"/>
              </a:buClr>
              <a:buFont typeface="Wingdings" pitchFamily="2" charset="2"/>
              <a:buChar char="§"/>
              <a:defRPr/>
            </a:pPr>
            <a:r>
              <a:rPr lang="de-DE" kern="0" dirty="0">
                <a:solidFill>
                  <a:sysClr val="windowText" lastClr="000000"/>
                </a:solidFill>
                <a:latin typeface="+mn-lt"/>
                <a:cs typeface="+mn-cs"/>
              </a:rPr>
              <a:t>Paternoster </a:t>
            </a:r>
            <a:r>
              <a:rPr lang="de-DE" kern="0" dirty="0" err="1">
                <a:solidFill>
                  <a:sysClr val="windowText" lastClr="000000"/>
                </a:solidFill>
                <a:latin typeface="+mn-lt"/>
                <a:cs typeface="+mn-cs"/>
              </a:rPr>
              <a:t>lagersystem</a:t>
            </a:r>
            <a:r>
              <a:rPr lang="de-DE" kern="0" dirty="0">
                <a:solidFill>
                  <a:sysClr val="windowText" lastClr="000000"/>
                </a:solidFill>
                <a:latin typeface="+mn-lt"/>
                <a:cs typeface="+mn-cs"/>
              </a:rPr>
              <a:t> (f </a:t>
            </a:r>
            <a:r>
              <a:rPr lang="de-DE" kern="0" dirty="0" err="1">
                <a:solidFill>
                  <a:sysClr val="windowText" lastClr="000000"/>
                </a:solidFill>
                <a:latin typeface="+mn-lt"/>
                <a:cs typeface="+mn-cs"/>
              </a:rPr>
              <a:t>eks</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Kardex</a:t>
            </a:r>
            <a:r>
              <a:rPr lang="de-DE" kern="0" dirty="0">
                <a:solidFill>
                  <a:sysClr val="windowText" lastClr="000000"/>
                </a:solidFill>
                <a:latin typeface="+mn-lt"/>
                <a:cs typeface="+mn-cs"/>
              </a:rPr>
              <a:t>, Hänel, …)</a:t>
            </a:r>
          </a:p>
          <a:p>
            <a:pPr marL="177800" indent="-177800" fontAlgn="auto">
              <a:spcBef>
                <a:spcPts val="0"/>
              </a:spcBef>
              <a:spcAft>
                <a:spcPts val="1200"/>
              </a:spcAft>
              <a:buClr>
                <a:srgbClr val="DD001A"/>
              </a:buClr>
              <a:buFont typeface="Wingdings" pitchFamily="2" charset="2"/>
              <a:buChar char="§"/>
              <a:defRPr/>
            </a:pPr>
            <a:r>
              <a:rPr lang="de-DE" kern="0" dirty="0" err="1">
                <a:solidFill>
                  <a:sysClr val="windowText" lastClr="000000"/>
                </a:solidFill>
                <a:latin typeface="+mn-lt"/>
                <a:cs typeface="+mn-cs"/>
              </a:rPr>
              <a:t>Sorterings</a:t>
            </a:r>
            <a:r>
              <a:rPr lang="de-DE" kern="0" dirty="0">
                <a:solidFill>
                  <a:sysClr val="windowText" lastClr="000000"/>
                </a:solidFill>
                <a:latin typeface="+mn-lt"/>
                <a:cs typeface="+mn-cs"/>
              </a:rPr>
              <a:t> Paternostersystem (f </a:t>
            </a:r>
            <a:r>
              <a:rPr lang="de-DE" kern="0" dirty="0" err="1">
                <a:solidFill>
                  <a:sysClr val="windowText" lastClr="000000"/>
                </a:solidFill>
                <a:latin typeface="+mn-lt"/>
                <a:cs typeface="+mn-cs"/>
              </a:rPr>
              <a:t>eks</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Technico</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Kardex</a:t>
            </a:r>
            <a:r>
              <a:rPr lang="de-DE" kern="0" dirty="0">
                <a:solidFill>
                  <a:sysClr val="windowText" lastClr="000000"/>
                </a:solidFill>
                <a:latin typeface="+mn-lt"/>
                <a:cs typeface="+mn-cs"/>
              </a:rPr>
              <a:t>, Hänel, …)</a:t>
            </a:r>
          </a:p>
          <a:p>
            <a:pPr marL="177800" indent="-177800" fontAlgn="auto">
              <a:spcBef>
                <a:spcPts val="0"/>
              </a:spcBef>
              <a:spcAft>
                <a:spcPts val="1200"/>
              </a:spcAft>
              <a:buClr>
                <a:srgbClr val="DD001A"/>
              </a:buClr>
              <a:buFont typeface="Wingdings" pitchFamily="2" charset="2"/>
              <a:buChar char="§"/>
              <a:defRPr/>
            </a:pPr>
            <a:r>
              <a:rPr lang="de-DE" kern="0" dirty="0" err="1">
                <a:solidFill>
                  <a:sysClr val="windowText" lastClr="000000"/>
                </a:solidFill>
                <a:latin typeface="+mn-lt"/>
                <a:cs typeface="+mn-cs"/>
              </a:rPr>
              <a:t>Sorteringshyller</a:t>
            </a:r>
            <a:r>
              <a:rPr lang="de-DE" kern="0" dirty="0">
                <a:solidFill>
                  <a:sysClr val="windowText" lastClr="000000"/>
                </a:solidFill>
                <a:latin typeface="+mn-lt"/>
                <a:cs typeface="+mn-cs"/>
              </a:rPr>
              <a:t> (f </a:t>
            </a:r>
            <a:r>
              <a:rPr lang="de-DE" kern="0" dirty="0" err="1">
                <a:solidFill>
                  <a:sysClr val="windowText" lastClr="000000"/>
                </a:solidFill>
                <a:latin typeface="+mn-lt"/>
                <a:cs typeface="+mn-cs"/>
              </a:rPr>
              <a:t>eks</a:t>
            </a:r>
            <a:r>
              <a:rPr lang="de-DE" kern="0" dirty="0">
                <a:solidFill>
                  <a:sysClr val="windowText" lastClr="000000"/>
                </a:solidFill>
                <a:latin typeface="+mn-lt"/>
                <a:cs typeface="+mn-cs"/>
              </a:rPr>
              <a:t> ThermoTex, </a:t>
            </a:r>
            <a:r>
              <a:rPr lang="de-DE" kern="0" dirty="0" err="1">
                <a:solidFill>
                  <a:sysClr val="windowText" lastClr="000000"/>
                </a:solidFill>
                <a:latin typeface="+mn-lt"/>
                <a:cs typeface="+mn-cs"/>
              </a:rPr>
              <a:t>Kirnbauer</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rs</a:t>
            </a:r>
            <a:r>
              <a:rPr lang="de-DE" kern="0" dirty="0">
                <a:solidFill>
                  <a:sysClr val="windowText" lastClr="000000"/>
                </a:solidFill>
                <a:latin typeface="+mn-lt"/>
                <a:cs typeface="+mn-cs"/>
              </a:rPr>
              <a:t>, Gera-Ident, …)</a:t>
            </a:r>
          </a:p>
          <a:p>
            <a:pPr marL="177800" indent="-177800" fontAlgn="auto">
              <a:spcBef>
                <a:spcPts val="0"/>
              </a:spcBef>
              <a:spcAft>
                <a:spcPts val="1200"/>
              </a:spcAft>
              <a:buClr>
                <a:srgbClr val="DD001A"/>
              </a:buClr>
              <a:buFont typeface="Wingdings" pitchFamily="2" charset="2"/>
              <a:buChar char="§"/>
              <a:defRPr/>
            </a:pPr>
            <a:r>
              <a:rPr lang="de-DE" kern="0" dirty="0" err="1">
                <a:solidFill>
                  <a:sysClr val="windowText" lastClr="000000"/>
                </a:solidFill>
                <a:latin typeface="+mn-lt"/>
                <a:cs typeface="+mn-cs"/>
              </a:rPr>
              <a:t>Sorteringskaruseller</a:t>
            </a:r>
            <a:r>
              <a:rPr lang="de-DE" kern="0" dirty="0">
                <a:solidFill>
                  <a:sysClr val="windowText" lastClr="000000"/>
                </a:solidFill>
                <a:latin typeface="+mn-lt"/>
                <a:cs typeface="+mn-cs"/>
              </a:rPr>
              <a:t> (f </a:t>
            </a:r>
            <a:r>
              <a:rPr lang="de-DE" kern="0" dirty="0" err="1">
                <a:solidFill>
                  <a:sysClr val="windowText" lastClr="000000"/>
                </a:solidFill>
                <a:latin typeface="+mn-lt"/>
                <a:cs typeface="+mn-cs"/>
              </a:rPr>
              <a:t>eks</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Technico</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Metalprogetti</a:t>
            </a:r>
            <a:r>
              <a:rPr lang="de-DE" kern="0" dirty="0">
                <a:solidFill>
                  <a:sysClr val="windowText" lastClr="000000"/>
                </a:solidFill>
                <a:latin typeface="+mn-lt"/>
                <a:cs typeface="+mn-cs"/>
              </a:rPr>
              <a:t>, …)</a:t>
            </a:r>
          </a:p>
          <a:p>
            <a:pPr marL="177800" indent="-177800" fontAlgn="auto">
              <a:spcBef>
                <a:spcPts val="0"/>
              </a:spcBef>
              <a:spcAft>
                <a:spcPts val="1200"/>
              </a:spcAft>
              <a:buClr>
                <a:srgbClr val="DD001A"/>
              </a:buClr>
              <a:buFont typeface="Wingdings" pitchFamily="2" charset="2"/>
              <a:buChar char="§"/>
              <a:defRPr/>
            </a:pPr>
            <a:r>
              <a:rPr lang="de-DE" kern="0" dirty="0" err="1">
                <a:solidFill>
                  <a:sysClr val="windowText" lastClr="000000"/>
                </a:solidFill>
                <a:latin typeface="+mn-lt"/>
                <a:cs typeface="+mn-cs"/>
              </a:rPr>
              <a:t>Merkingssystem</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for</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enslig</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eller</a:t>
            </a:r>
            <a:r>
              <a:rPr lang="de-DE" kern="0" dirty="0">
                <a:solidFill>
                  <a:sysClr val="windowText" lastClr="000000"/>
                </a:solidFill>
                <a:latin typeface="+mn-lt"/>
                <a:cs typeface="+mn-cs"/>
              </a:rPr>
              <a:t> permanent </a:t>
            </a:r>
            <a:r>
              <a:rPr lang="de-DE" kern="0" dirty="0" err="1">
                <a:solidFill>
                  <a:sysClr val="windowText" lastClr="000000"/>
                </a:solidFill>
                <a:latin typeface="+mn-lt"/>
                <a:cs typeface="+mn-cs"/>
              </a:rPr>
              <a:t>merking</a:t>
            </a:r>
            <a:r>
              <a:rPr lang="de-DE" kern="0" dirty="0">
                <a:solidFill>
                  <a:sysClr val="windowText" lastClr="000000"/>
                </a:solidFill>
                <a:latin typeface="+mn-lt"/>
                <a:cs typeface="+mn-cs"/>
              </a:rPr>
              <a:t> </a:t>
            </a:r>
            <a:br>
              <a:rPr lang="de-DE" kern="0" dirty="0">
                <a:solidFill>
                  <a:sysClr val="windowText" lastClr="000000"/>
                </a:solidFill>
                <a:latin typeface="+mn-lt"/>
                <a:cs typeface="+mn-cs"/>
              </a:rPr>
            </a:br>
            <a:r>
              <a:rPr lang="de-DE" kern="0" dirty="0">
                <a:solidFill>
                  <a:sysClr val="windowText" lastClr="000000"/>
                </a:solidFill>
                <a:latin typeface="+mn-lt"/>
                <a:cs typeface="+mn-cs"/>
              </a:rPr>
              <a:t>(f </a:t>
            </a:r>
            <a:r>
              <a:rPr lang="de-DE" kern="0" dirty="0" err="1">
                <a:solidFill>
                  <a:sysClr val="windowText" lastClr="000000"/>
                </a:solidFill>
                <a:latin typeface="+mn-lt"/>
                <a:cs typeface="+mn-cs"/>
              </a:rPr>
              <a:t>eks</a:t>
            </a:r>
            <a:r>
              <a:rPr lang="de-DE" kern="0" dirty="0">
                <a:solidFill>
                  <a:sysClr val="windowText" lastClr="000000"/>
                </a:solidFill>
                <a:latin typeface="+mn-lt"/>
                <a:cs typeface="+mn-cs"/>
              </a:rPr>
              <a:t> </a:t>
            </a:r>
            <a:r>
              <a:rPr lang="de-DE" kern="0" dirty="0" err="1">
                <a:solidFill>
                  <a:sysClr val="windowText" lastClr="000000"/>
                </a:solidFill>
                <a:latin typeface="+mn-lt"/>
                <a:cs typeface="+mn-cs"/>
              </a:rPr>
              <a:t>Polymark</a:t>
            </a:r>
            <a:r>
              <a:rPr lang="de-DE" kern="0" dirty="0">
                <a:solidFill>
                  <a:sysClr val="windowText" lastClr="000000"/>
                </a:solidFill>
                <a:latin typeface="+mn-lt"/>
                <a:cs typeface="+mn-cs"/>
              </a:rPr>
              <a:t>, ThermoTex, Thermopatch, …) </a:t>
            </a:r>
          </a:p>
        </p:txBody>
      </p:sp>
      <p:sp>
        <p:nvSpPr>
          <p:cNvPr id="31746" name="Titel 1"/>
          <p:cNvSpPr txBox="1">
            <a:spLocks/>
          </p:cNvSpPr>
          <p:nvPr/>
        </p:nvSpPr>
        <p:spPr bwMode="auto">
          <a:xfrm>
            <a:off x="331788" y="503238"/>
            <a:ext cx="8229600" cy="360362"/>
          </a:xfrm>
          <a:prstGeom prst="rect">
            <a:avLst/>
          </a:prstGeom>
          <a:noFill/>
          <a:ln w="9525">
            <a:noFill/>
            <a:miter lim="800000"/>
            <a:headEnd/>
            <a:tailEnd/>
          </a:ln>
        </p:spPr>
        <p:txBody>
          <a:bodyPr/>
          <a:lstStyle/>
          <a:p>
            <a:pPr>
              <a:tabLst>
                <a:tab pos="808038" algn="l"/>
              </a:tabLst>
            </a:pPr>
            <a:r>
              <a:rPr lang="de-DE" sz="2000" b="1">
                <a:solidFill>
                  <a:srgbClr val="7F7F7F"/>
                </a:solidFill>
                <a:latin typeface="Calibri" pitchFamily="34" charset="0"/>
              </a:rPr>
              <a:t>TIKOS	</a:t>
            </a:r>
            <a:r>
              <a:rPr lang="de-DE" sz="2000">
                <a:solidFill>
                  <a:srgbClr val="7F7F7F"/>
                </a:solidFill>
                <a:latin typeface="Calibri" pitchFamily="34" charset="0"/>
              </a:rPr>
              <a:t>Grensesnitte til ulike maskinvarer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3"/>
          <p:cNvSpPr txBox="1">
            <a:spLocks noChangeArrowheads="1"/>
          </p:cNvSpPr>
          <p:nvPr/>
        </p:nvSpPr>
        <p:spPr bwMode="auto">
          <a:xfrm>
            <a:off x="330200" y="1268413"/>
            <a:ext cx="8615363" cy="4760912"/>
          </a:xfrm>
          <a:prstGeom prst="rect">
            <a:avLst/>
          </a:prstGeom>
          <a:noFill/>
          <a:ln w="9525">
            <a:noFill/>
            <a:miter lim="800000"/>
            <a:headEnd/>
            <a:tailEnd/>
          </a:ln>
        </p:spPr>
        <p:txBody>
          <a:bodyPr/>
          <a:lstStyle/>
          <a:p>
            <a:pPr marL="177800" indent="-177800">
              <a:spcAft>
                <a:spcPts val="1200"/>
              </a:spcAft>
              <a:buClr>
                <a:srgbClr val="DD001A"/>
              </a:buClr>
              <a:buFont typeface="Wingdings" pitchFamily="2" charset="2"/>
              <a:buChar char="§"/>
            </a:pPr>
            <a:r>
              <a:rPr lang="de-DE">
                <a:solidFill>
                  <a:srgbClr val="000000"/>
                </a:solidFill>
                <a:latin typeface="Calibri" pitchFamily="34" charset="0"/>
              </a:rPr>
              <a:t>Virksomhetssystem (f.eks SAP, Navision, …)</a:t>
            </a:r>
          </a:p>
          <a:p>
            <a:pPr marL="177800" indent="-177800">
              <a:spcAft>
                <a:spcPts val="1200"/>
              </a:spcAft>
              <a:buClr>
                <a:srgbClr val="DD001A"/>
              </a:buClr>
              <a:buFont typeface="Wingdings" pitchFamily="2" charset="2"/>
              <a:buChar char="§"/>
            </a:pPr>
            <a:r>
              <a:rPr lang="de-DE">
                <a:solidFill>
                  <a:srgbClr val="000000"/>
                </a:solidFill>
                <a:latin typeface="Calibri" pitchFamily="34" charset="0"/>
              </a:rPr>
              <a:t>Regnskap (f.eks DATEV, sage, Lexware, VISMA, …)</a:t>
            </a:r>
          </a:p>
          <a:p>
            <a:pPr marL="177800" indent="-177800">
              <a:spcAft>
                <a:spcPts val="1200"/>
              </a:spcAft>
              <a:buClr>
                <a:srgbClr val="DD001A"/>
              </a:buClr>
              <a:buFont typeface="Wingdings" pitchFamily="2" charset="2"/>
              <a:buChar char="§"/>
            </a:pPr>
            <a:r>
              <a:rPr lang="de-DE">
                <a:solidFill>
                  <a:srgbClr val="000000"/>
                </a:solidFill>
                <a:latin typeface="Calibri" pitchFamily="34" charset="0"/>
              </a:rPr>
              <a:t>Externe tekstil leasing system (f eks Blycolin, Kruppert, Admiral, …)</a:t>
            </a:r>
          </a:p>
          <a:p>
            <a:pPr marL="177800" indent="-177800">
              <a:spcAft>
                <a:spcPts val="1200"/>
              </a:spcAft>
              <a:buClr>
                <a:srgbClr val="DD001A"/>
              </a:buClr>
              <a:buFont typeface="Wingdings" pitchFamily="2" charset="2"/>
              <a:buChar char="§"/>
            </a:pPr>
            <a:r>
              <a:rPr lang="de-DE">
                <a:latin typeface="Calibri" pitchFamily="34" charset="0"/>
              </a:rPr>
              <a:t>Samvirkeforetak</a:t>
            </a:r>
            <a:r>
              <a:rPr lang="de-DE">
                <a:solidFill>
                  <a:srgbClr val="000000"/>
                </a:solidFill>
                <a:latin typeface="Calibri" pitchFamily="34" charset="0"/>
              </a:rPr>
              <a:t> (e.g. Hogast, …) </a:t>
            </a:r>
          </a:p>
          <a:p>
            <a:pPr marL="177800" indent="-177800">
              <a:spcAft>
                <a:spcPts val="1200"/>
              </a:spcAft>
              <a:buClr>
                <a:srgbClr val="DD001A"/>
              </a:buClr>
              <a:buFont typeface="Wingdings" pitchFamily="2" charset="2"/>
              <a:buChar char="§"/>
            </a:pPr>
            <a:r>
              <a:rPr lang="de-DE">
                <a:solidFill>
                  <a:srgbClr val="000000"/>
                </a:solidFill>
                <a:latin typeface="Calibri" pitchFamily="34" charset="0"/>
              </a:rPr>
              <a:t>Standard faktura eksportsystem</a:t>
            </a:r>
            <a:br>
              <a:rPr lang="de-DE">
                <a:solidFill>
                  <a:srgbClr val="000000"/>
                </a:solidFill>
                <a:latin typeface="Calibri" pitchFamily="34" charset="0"/>
              </a:rPr>
            </a:br>
            <a:r>
              <a:rPr lang="de-DE">
                <a:solidFill>
                  <a:srgbClr val="000000"/>
                </a:solidFill>
                <a:latin typeface="Calibri" pitchFamily="34" charset="0"/>
              </a:rPr>
              <a:t>(feks EDIFACT, VR-Factorem, …)</a:t>
            </a:r>
          </a:p>
          <a:p>
            <a:pPr marL="177800" indent="-177800">
              <a:spcAft>
                <a:spcPts val="1200"/>
              </a:spcAft>
              <a:buClr>
                <a:srgbClr val="DD001A"/>
              </a:buClr>
              <a:buFont typeface="Wingdings" pitchFamily="2" charset="2"/>
              <a:buChar char="§"/>
            </a:pPr>
            <a:r>
              <a:rPr lang="de-DE">
                <a:solidFill>
                  <a:srgbClr val="000000"/>
                </a:solidFill>
                <a:latin typeface="Calibri" pitchFamily="34" charset="0"/>
              </a:rPr>
              <a:t>Microsoft Office produkter (f eks Excel, Word, …)</a:t>
            </a:r>
          </a:p>
          <a:p>
            <a:pPr marL="177800" indent="-177800">
              <a:spcAft>
                <a:spcPts val="1200"/>
              </a:spcAft>
              <a:buClr>
                <a:srgbClr val="DD001A"/>
              </a:buClr>
              <a:buFont typeface="Wingdings" pitchFamily="2" charset="2"/>
              <a:buChar char="§"/>
            </a:pPr>
            <a:r>
              <a:rPr lang="de-DE">
                <a:solidFill>
                  <a:srgbClr val="000000"/>
                </a:solidFill>
                <a:latin typeface="Calibri" pitchFamily="34" charset="0"/>
              </a:rPr>
              <a:t>Dataimport fra ulike tredjemanns programvare</a:t>
            </a:r>
          </a:p>
        </p:txBody>
      </p:sp>
      <p:sp>
        <p:nvSpPr>
          <p:cNvPr id="32770" name="Titel 1"/>
          <p:cNvSpPr txBox="1">
            <a:spLocks/>
          </p:cNvSpPr>
          <p:nvPr/>
        </p:nvSpPr>
        <p:spPr bwMode="auto">
          <a:xfrm>
            <a:off x="331788" y="503238"/>
            <a:ext cx="8229600" cy="360362"/>
          </a:xfrm>
          <a:prstGeom prst="rect">
            <a:avLst/>
          </a:prstGeom>
          <a:noFill/>
          <a:ln w="9525">
            <a:noFill/>
            <a:miter lim="800000"/>
            <a:headEnd/>
            <a:tailEnd/>
          </a:ln>
        </p:spPr>
        <p:txBody>
          <a:bodyPr/>
          <a:lstStyle/>
          <a:p>
            <a:pPr>
              <a:tabLst>
                <a:tab pos="808038" algn="l"/>
              </a:tabLst>
            </a:pPr>
            <a:r>
              <a:rPr lang="de-DE" sz="2000" b="1">
                <a:solidFill>
                  <a:srgbClr val="7F7F7F"/>
                </a:solidFill>
                <a:latin typeface="Calibri" pitchFamily="34" charset="0"/>
              </a:rPr>
              <a:t>TIKOS	</a:t>
            </a:r>
            <a:r>
              <a:rPr lang="de-DE" sz="2000">
                <a:solidFill>
                  <a:srgbClr val="7F7F7F"/>
                </a:solidFill>
                <a:latin typeface="Calibri" pitchFamily="34" charset="0"/>
              </a:rPr>
              <a:t>Grensesnitt till </a:t>
            </a:r>
            <a:r>
              <a:rPr lang="en-GB" sz="2000">
                <a:solidFill>
                  <a:srgbClr val="7F7F7F"/>
                </a:solidFill>
                <a:latin typeface="Calibri" pitchFamily="34" charset="0"/>
              </a:rPr>
              <a:t>tredjemann programvare system</a:t>
            </a:r>
            <a:endParaRPr lang="de-DE" sz="2000">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el 1"/>
          <p:cNvSpPr txBox="1">
            <a:spLocks/>
          </p:cNvSpPr>
          <p:nvPr/>
        </p:nvSpPr>
        <p:spPr bwMode="auto">
          <a:xfrm>
            <a:off x="331788" y="503238"/>
            <a:ext cx="8229600" cy="360362"/>
          </a:xfrm>
          <a:prstGeom prst="rect">
            <a:avLst/>
          </a:prstGeom>
          <a:noFill/>
          <a:ln w="9525">
            <a:noFill/>
            <a:miter lim="800000"/>
            <a:headEnd/>
            <a:tailEnd/>
          </a:ln>
        </p:spPr>
        <p:txBody>
          <a:bodyPr/>
          <a:lstStyle/>
          <a:p>
            <a:r>
              <a:rPr lang="de-DE" sz="2000">
                <a:solidFill>
                  <a:srgbClr val="7F7F7F"/>
                </a:solidFill>
                <a:latin typeface="Calibri" pitchFamily="34" charset="0"/>
              </a:rPr>
              <a:t>Referanser</a:t>
            </a:r>
          </a:p>
        </p:txBody>
      </p:sp>
      <p:pic>
        <p:nvPicPr>
          <p:cNvPr id="6" name="Grafik 5" descr="Wand 6_final.jpg"/>
          <p:cNvPicPr>
            <a:picLocks noChangeAspect="1"/>
          </p:cNvPicPr>
          <p:nvPr/>
        </p:nvPicPr>
        <p:blipFill>
          <a:blip r:embed="rId2"/>
          <a:srcRect b="18667"/>
          <a:stretch>
            <a:fillRect/>
          </a:stretch>
        </p:blipFill>
        <p:spPr>
          <a:xfrm>
            <a:off x="179388" y="1412875"/>
            <a:ext cx="8723312" cy="4752975"/>
          </a:xfrm>
          <a:prstGeom prst="rect">
            <a:avLst/>
          </a:prstGeom>
          <a:ln>
            <a:solidFill>
              <a:schemeClr val="bg1">
                <a:lumMod val="65000"/>
              </a:schemeClr>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el 1"/>
          <p:cNvSpPr txBox="1">
            <a:spLocks/>
          </p:cNvSpPr>
          <p:nvPr/>
        </p:nvSpPr>
        <p:spPr bwMode="auto">
          <a:xfrm>
            <a:off x="331788" y="503238"/>
            <a:ext cx="8229600" cy="360362"/>
          </a:xfrm>
          <a:prstGeom prst="rect">
            <a:avLst/>
          </a:prstGeom>
          <a:noFill/>
          <a:ln w="9525">
            <a:noFill/>
            <a:miter lim="800000"/>
            <a:headEnd/>
            <a:tailEnd/>
          </a:ln>
        </p:spPr>
        <p:txBody>
          <a:bodyPr/>
          <a:lstStyle/>
          <a:p>
            <a:r>
              <a:rPr lang="de-DE" sz="2000">
                <a:solidFill>
                  <a:srgbClr val="7F7F7F"/>
                </a:solidFill>
                <a:latin typeface="Calibri" pitchFamily="34" charset="0"/>
              </a:rPr>
              <a:t>Partner</a:t>
            </a:r>
          </a:p>
        </p:txBody>
      </p:sp>
      <p:pic>
        <p:nvPicPr>
          <p:cNvPr id="34818" name="Picture 2" descr="M:\Internet\Bilder_Logos\Logo_Partner\Datamars.jpg"/>
          <p:cNvPicPr>
            <a:picLocks noChangeAspect="1" noChangeArrowheads="1"/>
          </p:cNvPicPr>
          <p:nvPr/>
        </p:nvPicPr>
        <p:blipFill>
          <a:blip r:embed="rId2"/>
          <a:srcRect/>
          <a:stretch>
            <a:fillRect/>
          </a:stretch>
        </p:blipFill>
        <p:spPr bwMode="auto">
          <a:xfrm>
            <a:off x="2300288" y="2938463"/>
            <a:ext cx="1339850" cy="1411287"/>
          </a:xfrm>
          <a:prstGeom prst="rect">
            <a:avLst/>
          </a:prstGeom>
          <a:noFill/>
          <a:ln w="9525">
            <a:noFill/>
            <a:miter lim="800000"/>
            <a:headEnd/>
            <a:tailEnd/>
          </a:ln>
        </p:spPr>
      </p:pic>
      <p:pic>
        <p:nvPicPr>
          <p:cNvPr id="34819" name="Picture 3" descr="M:\Internet\Bilder_Logos\Logo_Partner\csi_riegenring.jpg"/>
          <p:cNvPicPr>
            <a:picLocks noChangeAspect="1" noChangeArrowheads="1"/>
          </p:cNvPicPr>
          <p:nvPr/>
        </p:nvPicPr>
        <p:blipFill>
          <a:blip r:embed="rId3"/>
          <a:srcRect/>
          <a:stretch>
            <a:fillRect/>
          </a:stretch>
        </p:blipFill>
        <p:spPr bwMode="auto">
          <a:xfrm>
            <a:off x="241300" y="2906713"/>
            <a:ext cx="1562100" cy="593725"/>
          </a:xfrm>
          <a:prstGeom prst="rect">
            <a:avLst/>
          </a:prstGeom>
          <a:noFill/>
          <a:ln w="9525">
            <a:noFill/>
            <a:miter lim="800000"/>
            <a:headEnd/>
            <a:tailEnd/>
          </a:ln>
        </p:spPr>
      </p:pic>
      <p:pic>
        <p:nvPicPr>
          <p:cNvPr id="34820" name="Picture 4" descr="M:\Internet\Bilder_Logos\Logo_Partner\deister.png"/>
          <p:cNvPicPr>
            <a:picLocks noChangeAspect="1" noChangeArrowheads="1"/>
          </p:cNvPicPr>
          <p:nvPr/>
        </p:nvPicPr>
        <p:blipFill>
          <a:blip r:embed="rId4"/>
          <a:srcRect/>
          <a:stretch>
            <a:fillRect/>
          </a:stretch>
        </p:blipFill>
        <p:spPr bwMode="auto">
          <a:xfrm>
            <a:off x="4108450" y="5513388"/>
            <a:ext cx="1614488" cy="760412"/>
          </a:xfrm>
          <a:prstGeom prst="rect">
            <a:avLst/>
          </a:prstGeom>
          <a:noFill/>
          <a:ln w="9525">
            <a:noFill/>
            <a:miter lim="800000"/>
            <a:headEnd/>
            <a:tailEnd/>
          </a:ln>
        </p:spPr>
      </p:pic>
      <p:pic>
        <p:nvPicPr>
          <p:cNvPr id="34821" name="Picture 5" descr="M:\Internet\Bilder_Logos\Logo_Partner\Dunnewolt.jpg"/>
          <p:cNvPicPr>
            <a:picLocks noChangeAspect="1" noChangeArrowheads="1"/>
          </p:cNvPicPr>
          <p:nvPr/>
        </p:nvPicPr>
        <p:blipFill>
          <a:blip r:embed="rId5"/>
          <a:srcRect/>
          <a:stretch>
            <a:fillRect/>
          </a:stretch>
        </p:blipFill>
        <p:spPr bwMode="auto">
          <a:xfrm>
            <a:off x="6472238" y="5207000"/>
            <a:ext cx="2433637" cy="827088"/>
          </a:xfrm>
          <a:prstGeom prst="rect">
            <a:avLst/>
          </a:prstGeom>
          <a:noFill/>
          <a:ln w="9525">
            <a:noFill/>
            <a:miter lim="800000"/>
            <a:headEnd/>
            <a:tailEnd/>
          </a:ln>
        </p:spPr>
      </p:pic>
      <p:pic>
        <p:nvPicPr>
          <p:cNvPr id="34822" name="Picture 6" descr="M:\Internet\Bilder_Logos\Logo_Partner\GERA-IDENT.jpg"/>
          <p:cNvPicPr>
            <a:picLocks noChangeAspect="1" noChangeArrowheads="1"/>
          </p:cNvPicPr>
          <p:nvPr/>
        </p:nvPicPr>
        <p:blipFill>
          <a:blip r:embed="rId6"/>
          <a:srcRect/>
          <a:stretch>
            <a:fillRect/>
          </a:stretch>
        </p:blipFill>
        <p:spPr bwMode="auto">
          <a:xfrm>
            <a:off x="290513" y="4525963"/>
            <a:ext cx="2386012" cy="561975"/>
          </a:xfrm>
          <a:prstGeom prst="rect">
            <a:avLst/>
          </a:prstGeom>
          <a:noFill/>
          <a:ln w="9525">
            <a:noFill/>
            <a:miter lim="800000"/>
            <a:headEnd/>
            <a:tailEnd/>
          </a:ln>
        </p:spPr>
      </p:pic>
      <p:pic>
        <p:nvPicPr>
          <p:cNvPr id="34823" name="Picture 7" descr="M:\Internet\Bilder_Logos\Logo_Partner\Haenel.JPG"/>
          <p:cNvPicPr>
            <a:picLocks noChangeAspect="1" noChangeArrowheads="1"/>
          </p:cNvPicPr>
          <p:nvPr/>
        </p:nvPicPr>
        <p:blipFill>
          <a:blip r:embed="rId7"/>
          <a:srcRect/>
          <a:stretch>
            <a:fillRect/>
          </a:stretch>
        </p:blipFill>
        <p:spPr bwMode="auto">
          <a:xfrm>
            <a:off x="7586663" y="2916238"/>
            <a:ext cx="1303337" cy="990600"/>
          </a:xfrm>
          <a:prstGeom prst="rect">
            <a:avLst/>
          </a:prstGeom>
          <a:noFill/>
          <a:ln w="9525">
            <a:noFill/>
            <a:miter lim="800000"/>
            <a:headEnd/>
            <a:tailEnd/>
          </a:ln>
        </p:spPr>
      </p:pic>
      <p:pic>
        <p:nvPicPr>
          <p:cNvPr id="34824" name="Picture 8" descr="M:\Internet\Bilder_Logos\Logo_Partner\Jensen.png"/>
          <p:cNvPicPr>
            <a:picLocks noChangeAspect="1" noChangeArrowheads="1"/>
          </p:cNvPicPr>
          <p:nvPr/>
        </p:nvPicPr>
        <p:blipFill>
          <a:blip r:embed="rId8"/>
          <a:srcRect/>
          <a:stretch>
            <a:fillRect/>
          </a:stretch>
        </p:blipFill>
        <p:spPr bwMode="auto">
          <a:xfrm>
            <a:off x="6648450" y="4365625"/>
            <a:ext cx="2314575" cy="441325"/>
          </a:xfrm>
          <a:prstGeom prst="rect">
            <a:avLst/>
          </a:prstGeom>
          <a:noFill/>
          <a:ln w="9525">
            <a:noFill/>
            <a:miter lim="800000"/>
            <a:headEnd/>
            <a:tailEnd/>
          </a:ln>
        </p:spPr>
      </p:pic>
      <p:pic>
        <p:nvPicPr>
          <p:cNvPr id="34825" name="Picture 9" descr="M:\Internet\Bilder_Logos\Logo_Partner\Kannegiesser.png"/>
          <p:cNvPicPr>
            <a:picLocks noChangeAspect="1" noChangeArrowheads="1"/>
          </p:cNvPicPr>
          <p:nvPr/>
        </p:nvPicPr>
        <p:blipFill>
          <a:blip r:embed="rId9"/>
          <a:srcRect/>
          <a:stretch>
            <a:fillRect/>
          </a:stretch>
        </p:blipFill>
        <p:spPr bwMode="auto">
          <a:xfrm>
            <a:off x="3355975" y="4870450"/>
            <a:ext cx="2860675" cy="304800"/>
          </a:xfrm>
          <a:prstGeom prst="rect">
            <a:avLst/>
          </a:prstGeom>
          <a:noFill/>
          <a:ln w="9525">
            <a:noFill/>
            <a:miter lim="800000"/>
            <a:headEnd/>
            <a:tailEnd/>
          </a:ln>
        </p:spPr>
      </p:pic>
      <p:pic>
        <p:nvPicPr>
          <p:cNvPr id="34826" name="Picture 10" descr="M:\Internet\Bilder_Logos\Logo_Partner\kardex.png"/>
          <p:cNvPicPr>
            <a:picLocks noChangeAspect="1" noChangeArrowheads="1"/>
          </p:cNvPicPr>
          <p:nvPr/>
        </p:nvPicPr>
        <p:blipFill>
          <a:blip r:embed="rId10"/>
          <a:srcRect/>
          <a:stretch>
            <a:fillRect/>
          </a:stretch>
        </p:blipFill>
        <p:spPr bwMode="auto">
          <a:xfrm>
            <a:off x="290513" y="1546225"/>
            <a:ext cx="2574925" cy="280988"/>
          </a:xfrm>
          <a:prstGeom prst="rect">
            <a:avLst/>
          </a:prstGeom>
          <a:noFill/>
          <a:ln w="9525">
            <a:noFill/>
            <a:miter lim="800000"/>
            <a:headEnd/>
            <a:tailEnd/>
          </a:ln>
        </p:spPr>
      </p:pic>
      <p:pic>
        <p:nvPicPr>
          <p:cNvPr id="34827" name="Picture 11" descr="M:\Internet\Bilder_Logos\Logo_Partner\mmv.jpg"/>
          <p:cNvPicPr>
            <a:picLocks noChangeAspect="1" noChangeArrowheads="1"/>
          </p:cNvPicPr>
          <p:nvPr/>
        </p:nvPicPr>
        <p:blipFill>
          <a:blip r:embed="rId11"/>
          <a:srcRect/>
          <a:stretch>
            <a:fillRect/>
          </a:stretch>
        </p:blipFill>
        <p:spPr bwMode="auto">
          <a:xfrm>
            <a:off x="596900" y="5726113"/>
            <a:ext cx="2616200" cy="439737"/>
          </a:xfrm>
          <a:prstGeom prst="rect">
            <a:avLst/>
          </a:prstGeom>
          <a:noFill/>
          <a:ln w="9525">
            <a:noFill/>
            <a:miter lim="800000"/>
            <a:headEnd/>
            <a:tailEnd/>
          </a:ln>
        </p:spPr>
      </p:pic>
      <p:pic>
        <p:nvPicPr>
          <p:cNvPr id="34828" name="Picture 12" descr="M:\Internet\Bilder_Logos\Logo_Partner\PHU.jpg"/>
          <p:cNvPicPr>
            <a:picLocks noChangeAspect="1" noChangeArrowheads="1"/>
          </p:cNvPicPr>
          <p:nvPr/>
        </p:nvPicPr>
        <p:blipFill>
          <a:blip r:embed="rId12"/>
          <a:srcRect/>
          <a:stretch>
            <a:fillRect/>
          </a:stretch>
        </p:blipFill>
        <p:spPr bwMode="auto">
          <a:xfrm>
            <a:off x="1738313" y="2038350"/>
            <a:ext cx="1876425" cy="657225"/>
          </a:xfrm>
          <a:prstGeom prst="rect">
            <a:avLst/>
          </a:prstGeom>
          <a:noFill/>
          <a:ln w="9525">
            <a:noFill/>
            <a:miter lim="800000"/>
            <a:headEnd/>
            <a:tailEnd/>
          </a:ln>
        </p:spPr>
      </p:pic>
      <p:pic>
        <p:nvPicPr>
          <p:cNvPr id="34829" name="Picture 13" descr="M:\Internet\Bilder_Logos\Logo_Partner\Rhewa.jpg"/>
          <p:cNvPicPr>
            <a:picLocks noChangeAspect="1" noChangeArrowheads="1"/>
          </p:cNvPicPr>
          <p:nvPr/>
        </p:nvPicPr>
        <p:blipFill>
          <a:blip r:embed="rId13"/>
          <a:srcRect/>
          <a:stretch>
            <a:fillRect/>
          </a:stretch>
        </p:blipFill>
        <p:spPr bwMode="auto">
          <a:xfrm>
            <a:off x="6962775" y="1558925"/>
            <a:ext cx="1452563" cy="592138"/>
          </a:xfrm>
          <a:prstGeom prst="rect">
            <a:avLst/>
          </a:prstGeom>
          <a:noFill/>
          <a:ln w="9525">
            <a:noFill/>
            <a:miter lim="800000"/>
            <a:headEnd/>
            <a:tailEnd/>
          </a:ln>
        </p:spPr>
      </p:pic>
      <p:pic>
        <p:nvPicPr>
          <p:cNvPr id="34830" name="Picture 15" descr="M:\Internet\Bilder_Logos\Logo_Partner\Technico.png"/>
          <p:cNvPicPr>
            <a:picLocks noChangeAspect="1" noChangeArrowheads="1"/>
          </p:cNvPicPr>
          <p:nvPr/>
        </p:nvPicPr>
        <p:blipFill>
          <a:blip r:embed="rId14"/>
          <a:srcRect/>
          <a:stretch>
            <a:fillRect/>
          </a:stretch>
        </p:blipFill>
        <p:spPr bwMode="auto">
          <a:xfrm>
            <a:off x="4633913" y="2584450"/>
            <a:ext cx="2633662" cy="708025"/>
          </a:xfrm>
          <a:prstGeom prst="rect">
            <a:avLst/>
          </a:prstGeom>
          <a:noFill/>
          <a:ln w="9525">
            <a:noFill/>
            <a:miter lim="800000"/>
            <a:headEnd/>
            <a:tailEnd/>
          </a:ln>
        </p:spPr>
      </p:pic>
      <p:pic>
        <p:nvPicPr>
          <p:cNvPr id="34831" name="Picture 16" descr="M:\Internet\Bilder_Logos\Logo_Partner\Thermopatch.jpg"/>
          <p:cNvPicPr>
            <a:picLocks noChangeAspect="1" noChangeArrowheads="1"/>
          </p:cNvPicPr>
          <p:nvPr/>
        </p:nvPicPr>
        <p:blipFill>
          <a:blip r:embed="rId15"/>
          <a:srcRect/>
          <a:stretch>
            <a:fillRect/>
          </a:stretch>
        </p:blipFill>
        <p:spPr bwMode="auto">
          <a:xfrm>
            <a:off x="3614738" y="1666875"/>
            <a:ext cx="2601912" cy="755650"/>
          </a:xfrm>
          <a:prstGeom prst="rect">
            <a:avLst/>
          </a:prstGeom>
          <a:noFill/>
          <a:ln w="9525">
            <a:noFill/>
            <a:miter lim="800000"/>
            <a:headEnd/>
            <a:tailEnd/>
          </a:ln>
        </p:spPr>
      </p:pic>
      <p:pic>
        <p:nvPicPr>
          <p:cNvPr id="34832" name="Picture 17" descr="M:\Internet\Bilder_Logos\Logo_Partner\Thermotex.jpg"/>
          <p:cNvPicPr>
            <a:picLocks noChangeAspect="1" noChangeArrowheads="1"/>
          </p:cNvPicPr>
          <p:nvPr/>
        </p:nvPicPr>
        <p:blipFill>
          <a:blip r:embed="rId16"/>
          <a:srcRect/>
          <a:stretch>
            <a:fillRect/>
          </a:stretch>
        </p:blipFill>
        <p:spPr bwMode="auto">
          <a:xfrm>
            <a:off x="4211638" y="3616325"/>
            <a:ext cx="2478087"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idx="4294967295"/>
          </p:nvPr>
        </p:nvSpPr>
        <p:spPr>
          <a:xfrm>
            <a:off x="331788" y="503238"/>
            <a:ext cx="8229600" cy="360362"/>
          </a:xfrm>
          <a:prstGeom prst="rect">
            <a:avLst/>
          </a:prstGeom>
        </p:spPr>
        <p:txBody>
          <a:bodyPr/>
          <a:lstStyle/>
          <a:p>
            <a:pPr eaLnBrk="1" fontAlgn="auto" hangingPunct="1">
              <a:spcBef>
                <a:spcPts val="0"/>
              </a:spcBef>
              <a:spcAft>
                <a:spcPts val="0"/>
              </a:spcAft>
              <a:tabLst>
                <a:tab pos="808038" algn="l"/>
              </a:tabLst>
              <a:defRPr/>
            </a:pPr>
            <a:r>
              <a:rPr lang="de-DE" sz="2000" b="1" kern="1200" dirty="0">
                <a:solidFill>
                  <a:schemeClr val="tx1">
                    <a:lumMod val="50000"/>
                    <a:lumOff val="50000"/>
                  </a:schemeClr>
                </a:solidFill>
                <a:latin typeface="+mn-lt"/>
                <a:ea typeface="+mn-ea"/>
                <a:cs typeface="+mn-cs"/>
              </a:rPr>
              <a:t>TIKOS	</a:t>
            </a:r>
            <a:r>
              <a:rPr lang="de-DE" sz="2000" kern="1200" dirty="0">
                <a:solidFill>
                  <a:schemeClr val="tx1">
                    <a:lumMod val="50000"/>
                    <a:lumOff val="50000"/>
                  </a:schemeClr>
                </a:solidFill>
                <a:latin typeface="+mn-lt"/>
                <a:ea typeface="+mn-ea"/>
                <a:cs typeface="+mn-cs"/>
              </a:rPr>
              <a:t>Basisprogram</a:t>
            </a:r>
          </a:p>
        </p:txBody>
      </p:sp>
      <p:sp>
        <p:nvSpPr>
          <p:cNvPr id="5" name="Text Box 6"/>
          <p:cNvSpPr txBox="1">
            <a:spLocks noChangeArrowheads="1"/>
          </p:cNvSpPr>
          <p:nvPr/>
        </p:nvSpPr>
        <p:spPr bwMode="auto">
          <a:xfrm>
            <a:off x="6610350" y="1493838"/>
            <a:ext cx="2447925" cy="4960937"/>
          </a:xfrm>
          <a:prstGeom prst="rect">
            <a:avLst/>
          </a:prstGeom>
          <a:noFill/>
          <a:ln w="9525">
            <a:noFill/>
            <a:miter lim="800000"/>
            <a:headEnd/>
            <a:tailEnd/>
          </a:ln>
        </p:spPr>
        <p:txBody>
          <a:bodyPr>
            <a:spAutoFit/>
          </a:bodyPr>
          <a:lstStyle/>
          <a:p>
            <a:pPr marL="177800" indent="-177800" fontAlgn="auto">
              <a:spcBef>
                <a:spcPct val="20000"/>
              </a:spcBef>
              <a:spcAft>
                <a:spcPts val="0"/>
              </a:spcAft>
              <a:buClr>
                <a:srgbClr val="DD001A"/>
              </a:buClr>
              <a:buSzPct val="75000"/>
              <a:buFont typeface="Wingdings" pitchFamily="2" charset="2"/>
              <a:buChar char="§"/>
              <a:defRPr/>
            </a:pPr>
            <a:r>
              <a:rPr lang="de-DE" sz="1400" b="1" dirty="0">
                <a:latin typeface="+mn-lt"/>
                <a:cs typeface="+mn-cs"/>
              </a:rPr>
              <a:t>Basisprogram</a:t>
            </a:r>
          </a:p>
          <a:p>
            <a:pPr marL="635000" lvl="1" indent="-177800" fontAlgn="auto">
              <a:spcBef>
                <a:spcPct val="20000"/>
              </a:spcBef>
              <a:spcAft>
                <a:spcPts val="0"/>
              </a:spcAft>
              <a:buClr>
                <a:srgbClr val="DD001A"/>
              </a:buClr>
              <a:buSzPct val="75000"/>
              <a:buFont typeface="Wingdings" pitchFamily="2" charset="2"/>
              <a:buChar char="§"/>
              <a:defRPr/>
            </a:pPr>
            <a:r>
              <a:rPr lang="de-DE" sz="1400" dirty="0" err="1">
                <a:latin typeface="+mn-lt"/>
                <a:cs typeface="+mn-cs"/>
              </a:rPr>
              <a:t>Allment</a:t>
            </a:r>
            <a:endParaRPr lang="de-DE" sz="1400" dirty="0">
              <a:latin typeface="+mn-lt"/>
              <a:cs typeface="+mn-cs"/>
            </a:endParaRPr>
          </a:p>
          <a:p>
            <a:pPr marL="635000" lvl="1" indent="-177800" fontAlgn="auto">
              <a:spcBef>
                <a:spcPct val="20000"/>
              </a:spcBef>
              <a:spcAft>
                <a:spcPts val="0"/>
              </a:spcAft>
              <a:buClr>
                <a:prstClr val="white">
                  <a:lumMod val="75000"/>
                </a:prstClr>
              </a:buClr>
              <a:buSzPct val="75000"/>
              <a:buFont typeface="Wingdings" pitchFamily="2" charset="2"/>
              <a:buChar char="§"/>
              <a:defRPr/>
            </a:pPr>
            <a:r>
              <a:rPr lang="de-DE" sz="1400" dirty="0">
                <a:solidFill>
                  <a:srgbClr val="C0C0C0"/>
                </a:solidFill>
                <a:latin typeface="+mn-lt"/>
                <a:cs typeface="+mn-cs"/>
              </a:rPr>
              <a:t>Kontakter</a:t>
            </a:r>
          </a:p>
          <a:p>
            <a:pPr marL="635000" lvl="1" indent="-177800" fontAlgn="auto">
              <a:spcBef>
                <a:spcPct val="20000"/>
              </a:spcBef>
              <a:spcAft>
                <a:spcPts val="0"/>
              </a:spcAft>
              <a:buClr>
                <a:prstClr val="white">
                  <a:lumMod val="75000"/>
                </a:prstClr>
              </a:buClr>
              <a:buSzPct val="75000"/>
              <a:buFont typeface="Wingdings" pitchFamily="2" charset="2"/>
              <a:buChar char="§"/>
              <a:defRPr/>
            </a:pPr>
            <a:r>
              <a:rPr lang="de-DE" sz="1400" dirty="0" err="1">
                <a:solidFill>
                  <a:srgbClr val="C0C0C0"/>
                </a:solidFill>
                <a:latin typeface="+mn-lt"/>
                <a:cs typeface="+mn-cs"/>
              </a:rPr>
              <a:t>Ordrebehandling</a:t>
            </a:r>
            <a:endParaRPr lang="de-DE" sz="1400" b="1" dirty="0">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Fakturering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Beboert</a:t>
            </a:r>
            <a:r>
              <a:rPr lang="nb-NO" sz="1400" dirty="0">
                <a:solidFill>
                  <a:schemeClr val="bg1">
                    <a:lumMod val="75000"/>
                  </a:schemeClr>
                </a:solidFill>
                <a:latin typeface="+mn-lt"/>
                <a:cs typeface="+mn-cs"/>
              </a:rPr>
              <a:t>øy</a:t>
            </a:r>
            <a:endParaRPr lang="de-DE" sz="1400" dirty="0">
              <a:solidFill>
                <a:schemeClr val="bg1">
                  <a:lumMod val="75000"/>
                </a:schemeClr>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Arbeids</a:t>
            </a:r>
            <a:r>
              <a:rPr lang="sv-SE" sz="1400" dirty="0" err="1">
                <a:solidFill>
                  <a:schemeClr val="bg1">
                    <a:lumMod val="75000"/>
                  </a:schemeClr>
                </a:solidFill>
                <a:latin typeface="+mn-lt"/>
                <a:cs typeface="+mn-cs"/>
              </a:rPr>
              <a:t>klær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OP-</a:t>
            </a:r>
            <a:r>
              <a:rPr lang="de-DE" sz="1400" dirty="0" err="1">
                <a:solidFill>
                  <a:srgbClr val="C0C0C0"/>
                </a:solidFill>
                <a:latin typeface="+mn-lt"/>
                <a:cs typeface="+mn-cs"/>
              </a:rPr>
              <a:t>forsyning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Kompresjonsströmper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Flatt</a:t>
            </a:r>
            <a:r>
              <a:rPr lang="nb-NO" sz="1400" dirty="0">
                <a:solidFill>
                  <a:schemeClr val="bg1">
                    <a:lumMod val="75000"/>
                  </a:schemeClr>
                </a:solidFill>
                <a:latin typeface="+mn-lt"/>
                <a:cs typeface="+mn-cs"/>
              </a:rPr>
              <a:t>ø</a:t>
            </a:r>
            <a:r>
              <a:rPr lang="de-DE" sz="1400" dirty="0">
                <a:solidFill>
                  <a:srgbClr val="C0C0C0"/>
                </a:solidFill>
                <a:latin typeface="+mn-lt"/>
                <a:cs typeface="+mn-cs"/>
              </a:rPr>
              <a:t>y</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Sykehjemsgods</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Veiing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Container </a:t>
            </a:r>
            <a:r>
              <a:rPr lang="de-DE" sz="1400" dirty="0" err="1">
                <a:solidFill>
                  <a:srgbClr val="C0C0C0"/>
                </a:solidFill>
                <a:latin typeface="+mn-lt"/>
                <a:cs typeface="+mn-cs"/>
              </a:rPr>
              <a:t>forvaltning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Entrématter</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Håndkle</a:t>
            </a:r>
            <a:r>
              <a:rPr lang="de-DE" sz="1400" dirty="0">
                <a:solidFill>
                  <a:srgbClr val="C0C0C0"/>
                </a:solidFill>
                <a:latin typeface="+mn-lt"/>
                <a:cs typeface="+mn-cs"/>
              </a:rPr>
              <a:t> automater</a:t>
            </a: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Lagerhåndtering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Turplanlegging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err="1">
                <a:solidFill>
                  <a:srgbClr val="C0C0C0"/>
                </a:solidFill>
                <a:latin typeface="+mn-lt"/>
                <a:cs typeface="+mn-cs"/>
              </a:rPr>
              <a:t>Turplan</a:t>
            </a:r>
            <a:r>
              <a:rPr lang="de-DE" sz="1400" dirty="0">
                <a:solidFill>
                  <a:srgbClr val="C0C0C0"/>
                </a:solidFill>
                <a:latin typeface="+mn-lt"/>
                <a:cs typeface="+mn-cs"/>
              </a:rPr>
              <a:t> </a:t>
            </a:r>
            <a:r>
              <a:rPr lang="de-DE" sz="1400" dirty="0" err="1">
                <a:solidFill>
                  <a:srgbClr val="C0C0C0"/>
                </a:solidFill>
                <a:latin typeface="+mn-lt"/>
                <a:cs typeface="+mn-cs"/>
              </a:rPr>
              <a:t>optimalisering</a:t>
            </a:r>
            <a:endParaRPr lang="de-DE" sz="1400" dirty="0">
              <a:solidFill>
                <a:srgbClr val="C0C0C0"/>
              </a:solidFill>
              <a:latin typeface="+mn-lt"/>
              <a:cs typeface="+mn-cs"/>
            </a:endParaRPr>
          </a:p>
          <a:p>
            <a:pPr marL="177800" indent="-177800" fontAlgn="auto">
              <a:spcBef>
                <a:spcPct val="20000"/>
              </a:spcBef>
              <a:spcAft>
                <a:spcPts val="0"/>
              </a:spcAft>
              <a:buClr>
                <a:schemeClr val="bg1">
                  <a:lumMod val="75000"/>
                </a:schemeClr>
              </a:buClr>
              <a:buSzPct val="75000"/>
              <a:buFont typeface="Wingdings" pitchFamily="2" charset="2"/>
              <a:buChar char="§"/>
              <a:defRPr/>
            </a:pPr>
            <a:r>
              <a:rPr lang="de-DE" sz="1400" dirty="0">
                <a:solidFill>
                  <a:srgbClr val="C0C0C0"/>
                </a:solidFill>
                <a:latin typeface="+mn-lt"/>
                <a:cs typeface="+mn-cs"/>
              </a:rPr>
              <a:t>Mobil </a:t>
            </a:r>
            <a:r>
              <a:rPr lang="de-DE" sz="1400" dirty="0" err="1">
                <a:solidFill>
                  <a:srgbClr val="C0C0C0"/>
                </a:solidFill>
                <a:latin typeface="+mn-lt"/>
                <a:cs typeface="+mn-cs"/>
              </a:rPr>
              <a:t>turplanlegging</a:t>
            </a:r>
            <a:endParaRPr lang="de-DE" sz="1400" dirty="0">
              <a:solidFill>
                <a:srgbClr val="C0C0C0"/>
              </a:solidFill>
              <a:latin typeface="+mn-lt"/>
              <a:cs typeface="+mn-cs"/>
            </a:endParaRPr>
          </a:p>
        </p:txBody>
      </p:sp>
      <p:sp>
        <p:nvSpPr>
          <p:cNvPr id="35843" name="Rectangle 3"/>
          <p:cNvSpPr txBox="1">
            <a:spLocks noChangeArrowheads="1"/>
          </p:cNvSpPr>
          <p:nvPr/>
        </p:nvSpPr>
        <p:spPr bwMode="auto">
          <a:xfrm>
            <a:off x="395288" y="5445125"/>
            <a:ext cx="6215062" cy="1008063"/>
          </a:xfrm>
          <a:prstGeom prst="rect">
            <a:avLst/>
          </a:prstGeom>
          <a:noFill/>
          <a:ln w="9525">
            <a:noFill/>
            <a:miter lim="800000"/>
            <a:headEnd/>
            <a:tailEnd/>
          </a:ln>
        </p:spPr>
        <p:txBody>
          <a:bodyPr/>
          <a:lstStyle/>
          <a:p>
            <a:r>
              <a:rPr lang="nb-NO" sz="1400">
                <a:latin typeface="Calibri" pitchFamily="34" charset="0"/>
              </a:rPr>
              <a:t>Basisprogrammet gir fulle administrative data. Individuelt spesifiserte rettigheter kan gis til ulike brukergrupper gjennom brukerkontoer</a:t>
            </a:r>
            <a:endParaRPr lang="en-GB" sz="1400">
              <a:latin typeface="Calibri" pitchFamily="34" charset="0"/>
            </a:endParaRPr>
          </a:p>
          <a:p>
            <a:endParaRPr lang="en-GB" sz="1400">
              <a:latin typeface="Calibri" pitchFamily="34" charset="0"/>
            </a:endParaRPr>
          </a:p>
        </p:txBody>
      </p:sp>
      <p:pic>
        <p:nvPicPr>
          <p:cNvPr id="35844" name="Grafik 1"/>
          <p:cNvPicPr>
            <a:picLocks noChangeAspect="1"/>
          </p:cNvPicPr>
          <p:nvPr/>
        </p:nvPicPr>
        <p:blipFill>
          <a:blip r:embed="rId2"/>
          <a:srcRect/>
          <a:stretch>
            <a:fillRect/>
          </a:stretch>
        </p:blipFill>
        <p:spPr bwMode="auto">
          <a:xfrm>
            <a:off x="500063" y="1484313"/>
            <a:ext cx="5886450" cy="382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marL="177800" indent="-177800">
          <a:spcBef>
            <a:spcPct val="20000"/>
          </a:spcBef>
          <a:buClr>
            <a:srgbClr val="DD001A"/>
          </a:buClr>
          <a:buSzPct val="75000"/>
          <a:buFont typeface="Wingdings" pitchFamily="2" charset="2"/>
          <a:buChar char="§"/>
          <a:defRPr sz="1400" b="1" dirty="0"/>
        </a:defPPr>
      </a:lstStyle>
    </a:txDef>
  </a:objectDefaults>
  <a:extraClrSchemeLst/>
</a:theme>
</file>

<file path=ppt/theme/theme2.xml><?xml version="1.0" encoding="utf-8"?>
<a:theme xmlns:a="http://schemas.openxmlformats.org/drawingml/2006/main" name="1_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marL="177800" indent="-177800">
          <a:spcBef>
            <a:spcPct val="20000"/>
          </a:spcBef>
          <a:buClr>
            <a:srgbClr val="DD001A"/>
          </a:buClr>
          <a:buSzPct val="75000"/>
          <a:buFont typeface="Wingdings" pitchFamily="2" charset="2"/>
          <a:buChar char="§"/>
          <a:defRPr sz="1400" b="1" dirty="0"/>
        </a:defPPr>
      </a:lstStyle>
    </a:txDef>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781</TotalTime>
  <Words>2012</Words>
  <Application>Microsoft Office PowerPoint</Application>
  <PresentationFormat>Skjermfremvisning (4:3)</PresentationFormat>
  <Paragraphs>813</Paragraphs>
  <Slides>48</Slides>
  <Notes>1</Notes>
  <HiddenSlides>0</HiddenSlides>
  <MMClips>0</MMClips>
  <ScaleCrop>false</ScaleCrop>
  <HeadingPairs>
    <vt:vector size="4" baseType="variant">
      <vt:variant>
        <vt:lpstr>Tema</vt:lpstr>
      </vt:variant>
      <vt:variant>
        <vt:i4>2</vt:i4>
      </vt:variant>
      <vt:variant>
        <vt:lpstr>Lysbildetitler</vt:lpstr>
      </vt:variant>
      <vt:variant>
        <vt:i4>48</vt:i4>
      </vt:variant>
    </vt:vector>
  </HeadingPairs>
  <TitlesOfParts>
    <vt:vector size="50" baseType="lpstr">
      <vt:lpstr>Larissa-Design</vt:lpstr>
      <vt:lpstr>1_Larissa-Design</vt:lpstr>
      <vt:lpstr>PowerPoint-presentasjon</vt:lpstr>
      <vt:lpstr>SoCom Scandinavia</vt:lpstr>
      <vt:lpstr>SoCom Scandinavia</vt:lpstr>
      <vt:lpstr>TIKOS  Modulbasert programvare</vt:lpstr>
      <vt:lpstr>PowerPoint-presentasjon</vt:lpstr>
      <vt:lpstr>PowerPoint-presentasjon</vt:lpstr>
      <vt:lpstr>PowerPoint-presentasjon</vt:lpstr>
      <vt:lpstr>PowerPoint-presentasjon</vt:lpstr>
      <vt:lpstr>TIKOS Basisprogram</vt:lpstr>
      <vt:lpstr>TIKOS Basisprogram</vt:lpstr>
      <vt:lpstr>TIKOS Basisprogram</vt:lpstr>
      <vt:lpstr>TIKOS Fakturering</vt:lpstr>
      <vt:lpstr>TIKOS Beboertøy</vt:lpstr>
      <vt:lpstr>TIKOS Arbeidsklær </vt:lpstr>
      <vt:lpstr>TIKOS OP-forsyning</vt:lpstr>
      <vt:lpstr>TIKOS Kompresjonsstrømper  </vt:lpstr>
      <vt:lpstr>TIKOS Flattøy</vt:lpstr>
      <vt:lpstr>TIKOS Sykehjemsgods</vt:lpstr>
      <vt:lpstr>TIKOS Veiing</vt:lpstr>
      <vt:lpstr>TIKOS Container forvaltning</vt:lpstr>
      <vt:lpstr>TIKOS Entrémattor</vt:lpstr>
      <vt:lpstr>TIKOS Håndkleautomat</vt:lpstr>
      <vt:lpstr>TIKOS Lagerhåndtering</vt:lpstr>
      <vt:lpstr>TIKOS Turplanlegging</vt:lpstr>
      <vt:lpstr>TIKOS Turplanlegging</vt:lpstr>
      <vt:lpstr>TIKOS Turplanlegging</vt:lpstr>
      <vt:lpstr>TIKOS Turplan optimalisering</vt:lpstr>
      <vt:lpstr>TIKOS Mobil turplanlegging</vt:lpstr>
      <vt:lpstr>TIKOS Sjåførsevaluering</vt:lpstr>
      <vt:lpstr>TIKOS Utleveringssted</vt:lpstr>
      <vt:lpstr>TIKOS Håndtere kontantbetalning </vt:lpstr>
      <vt:lpstr>TIKOS Reklamationshåndtering</vt:lpstr>
      <vt:lpstr>TIKOS Reparationshåndtering</vt:lpstr>
      <vt:lpstr>TIKOS Prishåndtering</vt:lpstr>
      <vt:lpstr>TIKOS Håndtere ubetalte fakturaer </vt:lpstr>
      <vt:lpstr>TIKOS Bankgiro</vt:lpstr>
      <vt:lpstr>TIKOS Statistikk</vt:lpstr>
      <vt:lpstr>TUNES TUNES pekeskjerm registrering</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SoCom Informationssysteme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alexandra.mayer</dc:creator>
  <cp:lastModifiedBy>Jakob Digranes</cp:lastModifiedBy>
  <cp:revision>443</cp:revision>
  <cp:lastPrinted>2012-10-29T14:27:26Z</cp:lastPrinted>
  <dcterms:created xsi:type="dcterms:W3CDTF">2011-11-07T15:32:49Z</dcterms:created>
  <dcterms:modified xsi:type="dcterms:W3CDTF">2015-04-24T09:49:46Z</dcterms:modified>
</cp:coreProperties>
</file>